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9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AAEC71-4F03-4E90-97BF-BDEB39439D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7B8242E-6ED1-4A40-A5C2-6068DC921E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7DB56F-A4EE-4429-AFA9-932B06651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D0F-2E23-4A4F-8702-48B4E99B4C9A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1EE49D-8C56-4BBB-A4B0-5D1DB79DF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E04162-D107-4EAE-A584-65AD8923D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AB85-034A-4DE1-9150-3BBE74F00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030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D9D186-CB99-4BE0-B637-821F63D13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6F1B865-27E4-4E77-B034-A8655A5208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851E50-77C7-4554-BDF5-89946CE0E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D0F-2E23-4A4F-8702-48B4E99B4C9A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D2AA17-4EFC-46E5-9816-F9F0727CA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B08ECF-280C-48CB-988D-1837F6D2A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AB85-034A-4DE1-9150-3BBE74F00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008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9FE1F22-C8B7-42CE-949B-751DD5C587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2D61C81-8100-445A-8628-33F282AED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DB073F-54B0-4BD5-8998-CBDB8151B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D0F-2E23-4A4F-8702-48B4E99B4C9A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63BB43-B2F3-4D59-B527-2ED1A3AFE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ED777E-499C-4F6D-8462-3C3853933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AB85-034A-4DE1-9150-3BBE74F00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845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50A41C-1C7D-4D9D-B56A-A208CD0B9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CD092C-EA61-4022-8F9B-EE1C3C75B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C2F848-951B-4F60-AE11-1AB340F3B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D0F-2E23-4A4F-8702-48B4E99B4C9A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1AFD73-D7A8-43A2-8EE7-8E7604FB6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C4A990-E800-4EF9-84FC-92E1E9DB0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AB85-034A-4DE1-9150-3BBE74F00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428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878AEF-D5D9-4136-A666-45BF2844B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4592AB-871F-47F2-BB4F-6C0FBED32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DFA183-79F8-47A5-8986-FF5D84BF1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D0F-2E23-4A4F-8702-48B4E99B4C9A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AE8AA9-F55B-4C49-B030-8788EB59A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E93E97-B21B-4328-A8BF-B1CF889FD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AB85-034A-4DE1-9150-3BBE74F00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999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6302B5-63E7-4492-98D0-74446E454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397A4-5A1C-4C46-90F5-7BE2A513E1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4ABC1FB-22F3-4B2C-A419-D88BC60B7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9733B6-0E8A-474C-93A6-AFC8E0686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D0F-2E23-4A4F-8702-48B4E99B4C9A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9532183-DEA1-4368-B886-557209D85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EBCC4B-5D86-4562-AF56-F7FAE51F4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AB85-034A-4DE1-9150-3BBE74F00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199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80C762-592C-4813-8B5C-36AA146C9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8DC940-4136-4C67-AEEA-5A221612B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2BDAA28-8346-41DA-906D-B000E40C10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C39F3D2-0958-41F4-A474-B137B86ECD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34FDC4C-E791-4739-ADCA-39A41D1B14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9D3BD62-F0D6-450B-904E-49E5627C7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D0F-2E23-4A4F-8702-48B4E99B4C9A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601F8D6-02AA-4709-A0EA-9471B8E0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0985FD0-958D-40DE-8F04-6CDB6C954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AB85-034A-4DE1-9150-3BBE74F00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010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070C42-1F77-4253-8391-4EB1CB540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8E7858D-3E86-4019-9AA2-52D9CAC99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D0F-2E23-4A4F-8702-48B4E99B4C9A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DE6ABDC-75DE-441C-ABAF-0400FCAF9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A2F62C5-6806-44EC-ABC5-602E652DC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AB85-034A-4DE1-9150-3BBE74F00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54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C647D13-98F8-4F7D-838A-8CB4DD5A2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D0F-2E23-4A4F-8702-48B4E99B4C9A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EDA4F80-C333-4B9E-A1C0-26DF28DCC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2A50502-D06E-4859-9424-C63F6C83A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AB85-034A-4DE1-9150-3BBE74F00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661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E20C85-A397-4A89-95F0-8271A0A13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629CE0-2D53-44B5-B250-903F2F5EC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B8BD5C5-ED3E-4D2B-AFE7-6F2CB63BEB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63A83F-F4AD-4797-AEA7-E43ACED0F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D0F-2E23-4A4F-8702-48B4E99B4C9A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F9743D1-8DFB-4D30-B73A-1FD10BDB6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49F054A-AB3E-4E37-A694-8C8F78049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AB85-034A-4DE1-9150-3BBE74F00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71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9882D8-B1BC-4660-AEA9-875C28F0B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603CF91-1482-4BE2-B6A1-B7FFA424E2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EC9F080-489B-4FB4-A610-43ED4BAD8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D052F5C-5E12-4053-924F-5A64E2352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D0F-2E23-4A4F-8702-48B4E99B4C9A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C9D8AE9-CDB2-4223-8DD0-AEBD3E453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02E864E-749B-49D7-867A-8EB302013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AB85-034A-4DE1-9150-3BBE74F00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183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18A3A0-2FC8-4DA4-A6CF-BE6215331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11A1C3D-ABBF-4B71-8EDD-6B8C1A182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40C823-8839-47FF-A1D7-77822F5B4D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07D0F-2E23-4A4F-8702-48B4E99B4C9A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6D9CDB-881C-4537-8C37-A10DEE1543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A20630-AE38-409C-93E6-D480DACF93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4AB85-034A-4DE1-9150-3BBE74F00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704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4AF879-A4EA-4494-BF28-AA36B0D11E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11FF2ED-89F0-488E-B70E-1A56A5460A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7452" y="253217"/>
            <a:ext cx="9950548" cy="6203853"/>
          </a:xfrm>
        </p:spPr>
        <p:txBody>
          <a:bodyPr>
            <a:norm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«МУРМАНСКИЙ АРКТИЧЕСКИЙ ГОСУДАРСТВЕННЫЙ УНИВЕРСИТЕТ</a:t>
            </a:r>
          </a:p>
          <a:p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ЛИЦ,  СТРАДАЮЩИХ ПСИХИЧЕСКИМИ  РАССТРОЙСТВАМИ,</a:t>
            </a:r>
          </a:p>
          <a:p>
            <a:pPr>
              <a:lnSpc>
                <a:spcPct val="100000"/>
              </a:lnSpc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СОЦИАЛЬНЫЕ ПРОЦЕССЫ РЕГИОНАЛЬНОГО СОЦИУМА</a:t>
            </a:r>
          </a:p>
          <a:p>
            <a:pPr>
              <a:lnSpc>
                <a:spcPct val="100000"/>
              </a:lnSpc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Афонькина Ю.А., канд. психол. наук, доцент, </a:t>
            </a:r>
          </a:p>
          <a:p>
            <a:pPr>
              <a:lnSpc>
                <a:spcPct val="100000"/>
              </a:lnSpc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зав. кафедрой психологии и коррекционной педагогики</a:t>
            </a:r>
          </a:p>
        </p:txBody>
      </p:sp>
    </p:spTree>
    <p:extLst>
      <p:ext uri="{BB962C8B-B14F-4D97-AF65-F5344CB8AC3E}">
        <p14:creationId xmlns:p14="http://schemas.microsoft.com/office/powerpoint/2010/main" val="204785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FA7F426-3563-47BA-A7B0-F192D3635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564746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041054-A422-4056-8C4D-174A2B5B5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тенденции,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характеризующие современную практику сопровождения лиц с психическими  расстройствами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DD0AD5-C0DE-4F77-89E4-A722F1963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824" y="1690688"/>
            <a:ext cx="10515600" cy="4351338"/>
          </a:xfrm>
        </p:spPr>
        <p:txBody>
          <a:bodyPr>
            <a:normAutofit lnSpcReduction="10000"/>
          </a:bodyPr>
          <a:lstStyle/>
          <a:p>
            <a:pPr algn="just" fontAlgn="t">
              <a:spcBef>
                <a:spcPts val="750"/>
              </a:spcBef>
            </a:pP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перенесение основного акцента  помощи во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внестационарные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звенья</a:t>
            </a:r>
          </a:p>
          <a:p>
            <a:pPr algn="just" fontAlgn="t">
              <a:spcBef>
                <a:spcPts val="750"/>
              </a:spcBef>
            </a:pP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признание важности социальных факторов в развитии психических расстройств и их лечении</a:t>
            </a:r>
          </a:p>
          <a:p>
            <a:pPr algn="just" fontAlgn="t">
              <a:spcBef>
                <a:spcPts val="750"/>
              </a:spcBef>
            </a:pP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повышения внимания к проблемам родственников, осуществляющих уход</a:t>
            </a:r>
          </a:p>
          <a:p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предотвращает маргинализации  человека в натуральной среде с 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порой  на сотрудничестве с семьей</a:t>
            </a:r>
          </a:p>
          <a:p>
            <a:pPr marL="228600" marR="0" lvl="0" indent="-228600" algn="just" defTabSz="914400" rtl="0" eaLnBrk="1" fontAlgn="t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поиск сфер самореализации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лиц с психическими  расстройствами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473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E281C6-730E-4C11-998B-0C218F745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определения  в социальном восприятии лиц с психическими расстройствами 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 результатам исследования в Мурманской  области)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015AB7-6FF6-4250-ADAB-6CBE9D4A3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бедный и жалкий( 95%)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плохой и опасный (85%)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является предметом насилия, сам склонен к агрессии (95%)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неспособен к эффективной работе (85%)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является бременем для общества (90%)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должен иметь семью и детей (85%)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в состоянии принимать полноценного участия в общественной </a:t>
            </a:r>
            <a:r>
              <a:rPr lang="ru-RU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жизни  (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95%)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8774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78B6FC-F6E1-4C03-B298-DAF9EC850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сопровождения лиц с психическими расстройствами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085995-06B0-4641-BE42-A3A791824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t">
              <a:spcBef>
                <a:spcPts val="750"/>
              </a:spcBef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уважение прав и индивидуальности больного,  всякие действия, какие мы хотим применять по отношению к больному должны соответствовать его воле.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t">
              <a:spcBef>
                <a:spcPts val="750"/>
              </a:spcBef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араллельное улучшение  функционирования человека  в разных сферах повседневной жизни, что достигается  сотрудничеством с коллективом специалистов в разных областях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t">
              <a:spcBef>
                <a:spcPts val="750"/>
              </a:spcBef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выбор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краткосрочных целей, действия шаг за шагом, вплоть до получения полной или почти полной самостоятельности  человека в его естественной среде</a:t>
            </a:r>
          </a:p>
          <a:p>
            <a:pPr algn="l" fontAlgn="t">
              <a:spcBef>
                <a:spcPts val="750"/>
              </a:spcBef>
            </a:pP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6012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ADCA75-F2CE-4B65-BCBD-9677AA2D2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B3337D-655D-46DD-B129-2764E8410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fontAlgn="t">
              <a:spcBef>
                <a:spcPts val="750"/>
              </a:spcBef>
            </a:pP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ребуется  повторение уже приобретенных умений</a:t>
            </a:r>
            <a:endParaRPr lang="ru-RU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t">
              <a:spcBef>
                <a:spcPts val="750"/>
              </a:spcBef>
            </a:pP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необходимость </a:t>
            </a:r>
            <a:r>
              <a:rPr lang="ru-RU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сочетания фармакологического лечения с разными методами реабилитации с учетом следующей закономерности:  небольшое количество раздражителей и монотонность ведут к пассивности и потери увлечений, в то же время,  избыток раздражителей и слишком высокие требования приводят к  демобилизации. поэтому   важно приспособление оптимальной стимуляции к индивидуальным возможностям каждого человека</a:t>
            </a:r>
            <a:endParaRPr lang="ru-RU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t">
              <a:spcBef>
                <a:spcPts val="750"/>
              </a:spcBef>
            </a:pPr>
            <a:r>
              <a:rPr lang="ru-RU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семьи имеет решающую роль в восстановлении у человека  психического равновесия и многостороннего приспособления к новым жизненным условиям</a:t>
            </a:r>
            <a:endParaRPr lang="ru-RU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t">
              <a:spcBef>
                <a:spcPts val="750"/>
              </a:spcBef>
            </a:pPr>
            <a:r>
              <a:rPr lang="ru-RU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условиях, определенных болезнью, следует стремиться к обеспечению благополучия для семейной жизни</a:t>
            </a:r>
            <a:endParaRPr lang="ru-RU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273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679C1E-507E-44C6-A348-D267E79BA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качества жизни людей с психическими расстройствами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170D06-393A-4964-AF50-B70491431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t">
              <a:spcBef>
                <a:spcPts val="750"/>
              </a:spcBef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стремления к удержанию психического равновесия, поддержанию терапевтического эффекта, а также предотвращению рецидивов болезни (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создания места встреч, где люди смогут приобрести позиции самопомощи и взаимопомощи; приобретения умений справляться с проблемами, касающимися своего здоровья,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помощь в применении терапевтических рекомендаций,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возможностей консультироваться с психиатром и другими специалистами)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4606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421074-D851-4D14-A8B5-FEB665405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8B7386-F008-4C06-968B-245F7EDC6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t">
              <a:spcBef>
                <a:spcPts val="750"/>
              </a:spcBef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приобретения участниками, по мере их возможностей, как можно более высокого уровня жизненной самостоятельности путем (развития умений самостоятельного функционирования в среде, благодаря проводимым разного рода тренингам и занятиям по терапии, активизации путем возбуждения и поддержания своих интересов,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профессиональной активизации)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6587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487211-BA5D-48A3-AB68-A0C500383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продолжение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031DF7-4BC0-4321-9B25-CE4810BD0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t">
              <a:spcBef>
                <a:spcPts val="750"/>
              </a:spcBef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Интеграционные  действий путем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установлени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поддержания контактов с местными сообществами,   (продвижение и профилактика в сфере психического здоровья,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сотрудничества с семьями,  подчеркивания заинтересованности в общественной и культурной жизни, участие в мероприятиях)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594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23B973A-3843-400B-9ABA-8125A91C1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Вследствие многогранности психических расстройств и специфичности проблем, с которыми встречается семья в случае душевного расстройства близкого человека, особую ценность приобретает реальная практика и опыт семей, ранее столкнувшихся с подобными проблемами, трансляция разнообразного опыта, информационный обмен, правовая помощь и взаимная поддержка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9482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526</Words>
  <Application>Microsoft Office PowerPoint</Application>
  <PresentationFormat>Широкоэкранный</PresentationFormat>
  <Paragraphs>41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 </vt:lpstr>
      <vt:lpstr>Социальные тенденции, характеризующие современную практику сопровождения лиц с психическими  расстройствами</vt:lpstr>
      <vt:lpstr>Основные определения  в социальном восприятии лиц с психическими расстройствами  (по результатам исследования в Мурманской  области)</vt:lpstr>
      <vt:lpstr>Принципы сопровождения лиц с психическими расстройствами</vt:lpstr>
      <vt:lpstr>продолжение</vt:lpstr>
      <vt:lpstr>Улучшение качества жизни людей с психическими расстройствами</vt:lpstr>
      <vt:lpstr>продолжение</vt:lpstr>
      <vt:lpstr>продолжение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Афонькина Юлия Александровна</dc:creator>
  <cp:lastModifiedBy>Афонькина Юлия Александровна</cp:lastModifiedBy>
  <cp:revision>21</cp:revision>
  <dcterms:created xsi:type="dcterms:W3CDTF">2021-12-09T17:49:42Z</dcterms:created>
  <dcterms:modified xsi:type="dcterms:W3CDTF">2021-12-15T23:20:01Z</dcterms:modified>
</cp:coreProperties>
</file>