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>
        <p:scale>
          <a:sx n="82" d="100"/>
          <a:sy n="82" d="100"/>
        </p:scale>
        <p:origin x="-1722" y="-61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95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7.3287423727419906E-2"/>
                  <c:y val="5.0545688497256235E-2"/>
                </c:manualLayout>
              </c:layout>
              <c:tx>
                <c:rich>
                  <a:bodyPr/>
                  <a:lstStyle/>
                  <a:p>
                    <a:r>
                      <a:rPr lang="ru-RU" sz="3200" dirty="0" smtClean="0">
                        <a:latin typeface="+mn-lt"/>
                        <a:cs typeface="Times New Roman" pitchFamily="18" charset="0"/>
                      </a:rPr>
                      <a:t>27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0.10022989756974691"/>
                  <c:y val="-0.16486588800849031"/>
                </c:manualLayout>
              </c:layout>
              <c:tx>
                <c:rich>
                  <a:bodyPr/>
                  <a:lstStyle/>
                  <a:p>
                    <a:r>
                      <a:rPr lang="ru-RU" sz="3200" dirty="0" smtClean="0">
                        <a:latin typeface="+mn-lt"/>
                        <a:cs typeface="Times New Roman" pitchFamily="18" charset="0"/>
                      </a:rPr>
                      <a:t>11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3829307545923338E-3"/>
                  <c:y val="-0.26965589421775443"/>
                </c:manualLayout>
              </c:layout>
              <c:tx>
                <c:rich>
                  <a:bodyPr/>
                  <a:lstStyle/>
                  <a:p>
                    <a:r>
                      <a:rPr lang="ru-RU" sz="3200" dirty="0" smtClean="0">
                        <a:latin typeface="+mn-lt"/>
                        <a:cs typeface="Times New Roman" pitchFamily="18" charset="0"/>
                      </a:rPr>
                      <a:t>19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0.12348755212517933"/>
                  <c:y val="2.2127732002844142E-2"/>
                </c:manualLayout>
              </c:layout>
              <c:tx>
                <c:rich>
                  <a:bodyPr/>
                  <a:lstStyle/>
                  <a:p>
                    <a:r>
                      <a:rPr lang="ru-RU" sz="3200" dirty="0" smtClean="0">
                        <a:latin typeface="+mn-lt"/>
                        <a:cs typeface="Times New Roman" pitchFamily="18" charset="0"/>
                      </a:rPr>
                      <a:t>38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</c:v>
                </c:pt>
                <c:pt idx="1">
                  <c:v>11</c:v>
                </c:pt>
                <c:pt idx="2">
                  <c:v>19</c:v>
                </c:pt>
                <c:pt idx="3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985888725631786E-2"/>
          <c:y val="8.6197926341193734E-2"/>
          <c:w val="0.59613616479758202"/>
          <c:h val="0.890080917850425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Lbl>
              <c:idx val="0"/>
              <c:layout>
                <c:manualLayout>
                  <c:x val="-6.0832318209027701E-2"/>
                  <c:y val="0.12996694990713303"/>
                </c:manualLayout>
              </c:layout>
              <c:tx>
                <c:rich>
                  <a:bodyPr/>
                  <a:lstStyle/>
                  <a:p>
                    <a:r>
                      <a:rPr lang="en-US" sz="3200" b="1" smtClean="0"/>
                      <a:t>1</a:t>
                    </a:r>
                    <a:r>
                      <a:rPr lang="ru-RU" sz="3200" b="1" smtClean="0"/>
                      <a:t>6</a:t>
                    </a:r>
                    <a:r>
                      <a:rPr lang="en-US" sz="3200" b="1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0201643454855221E-2"/>
                  <c:y val="2.526670524178921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190387086781616"/>
                  <c:y val="-0.153273007541487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9884003733983011E-2"/>
                  <c:y val="-0.20743916318108035"/>
                </c:manualLayout>
              </c:layout>
              <c:tx>
                <c:rich>
                  <a:bodyPr/>
                  <a:lstStyle/>
                  <a:p>
                    <a:r>
                      <a:rPr lang="ru-RU" sz="3200" b="1" smtClean="0"/>
                      <a:t>7</a:t>
                    </a:r>
                    <a:r>
                      <a:rPr lang="en-US" sz="3200" b="1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7133163378501133E-2"/>
                  <c:y val="-0.2120924357645329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793986278031034E-2"/>
                  <c:y val="-0.2255572570000531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3649826068392168"/>
                  <c:y val="3.38841908325220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Образование - 4 сл.</c:v>
                </c:pt>
                <c:pt idx="1">
                  <c:v>Добыча полезных ископаемых - 3  сл.</c:v>
                </c:pt>
                <c:pt idx="2">
                  <c:v>Торговля - 3  сл.</c:v>
                </c:pt>
                <c:pt idx="3">
                  <c:v>Жилищно-коммунальное хозяйство - 2  сл.</c:v>
                </c:pt>
                <c:pt idx="4">
                  <c:v>Рыболовство - 2  сл.</c:v>
                </c:pt>
                <c:pt idx="5">
                  <c:v>Строительство - 2  сл.</c:v>
                </c:pt>
                <c:pt idx="6">
                  <c:v>Прочие виды экономической деятельности - 11  сл.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0.04</c:v>
                </c:pt>
                <c:pt idx="1">
                  <c:v>0.03</c:v>
                </c:pt>
                <c:pt idx="2">
                  <c:v>0.03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Образование - 4 сл.</c:v>
                </c:pt>
                <c:pt idx="1">
                  <c:v>Добыча полезных ископаемых - 3  сл.</c:v>
                </c:pt>
                <c:pt idx="2">
                  <c:v>Торговля - 3  сл.</c:v>
                </c:pt>
                <c:pt idx="3">
                  <c:v>Жилищно-коммунальное хозяйство - 2  сл.</c:v>
                </c:pt>
                <c:pt idx="4">
                  <c:v>Рыболовство - 2  сл.</c:v>
                </c:pt>
                <c:pt idx="5">
                  <c:v>Строительство - 2  сл.</c:v>
                </c:pt>
                <c:pt idx="6">
                  <c:v>Прочие виды экономической деятельности - 11  сл.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466509270073307"/>
          <c:y val="0.12883107031037028"/>
          <c:w val="0.27981656599145205"/>
          <c:h val="0.7466464325390828"/>
        </c:manualLayout>
      </c:layout>
      <c:overlay val="0"/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776233658588048E-2"/>
          <c:y val="4.613964854218669E-2"/>
          <c:w val="0.93522376634141191"/>
          <c:h val="0.50412958356155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Нарушенте ПДД - 5 сл.</c:v>
                </c:pt>
                <c:pt idx="1">
                  <c:v>Неудовлетворительная организация работ  - 5 сл.</c:v>
                </c:pt>
                <c:pt idx="2">
                  <c:v>Ухудшение состояния здоровья - 4 сл.</c:v>
                </c:pt>
                <c:pt idx="3">
                  <c:v>Необеспечение безопасности работника - 4 сл.</c:v>
                </c:pt>
                <c:pt idx="4">
                  <c:v>Нарушение требований безопасности, трудовой и производственной дисциплины - 4 сл. </c:v>
                </c:pt>
                <c:pt idx="5">
                  <c:v>Конструктивные особенности  - 2 сл.</c:v>
                </c:pt>
                <c:pt idx="6">
                  <c:v>Проскальзывание работника – 2 сл.</c:v>
                </c:pt>
                <c:pt idx="7">
                  <c:v>Прочие причины - 1 сл.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0.05</c:v>
                </c:pt>
                <c:pt idx="1">
                  <c:v>0.05</c:v>
                </c:pt>
                <c:pt idx="2">
                  <c:v>0.04</c:v>
                </c:pt>
                <c:pt idx="3">
                  <c:v>0.04</c:v>
                </c:pt>
                <c:pt idx="4">
                  <c:v>0.04</c:v>
                </c:pt>
                <c:pt idx="5">
                  <c:v>0.02</c:v>
                </c:pt>
                <c:pt idx="6">
                  <c:v>0.02</c:v>
                </c:pt>
                <c:pt idx="7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1.5559745869911075E-2"/>
          <c:y val="0.51599485375085641"/>
          <c:w val="0.80271168164787199"/>
          <c:h val="0.48349711554910557"/>
        </c:manualLayout>
      </c:layout>
      <c:overlay val="0"/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>
                <c:manualLayout>
                  <c:x val="-0.13437331390087304"/>
                  <c:y val="3.7787264776866117E-3"/>
                </c:manualLayout>
              </c:layout>
              <c:tx>
                <c:rich>
                  <a:bodyPr/>
                  <a:lstStyle/>
                  <a:p>
                    <a:r>
                      <a:rPr lang="ru-RU" sz="3600" baseline="0" dirty="0" smtClean="0">
                        <a:latin typeface="+mn-lt"/>
                      </a:rPr>
                      <a:t>41 %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7805808671950406E-2"/>
                  <c:y val="-0.27175136980992609"/>
                </c:manualLayout>
              </c:layout>
              <c:tx>
                <c:rich>
                  <a:bodyPr/>
                  <a:lstStyle/>
                  <a:p>
                    <a:r>
                      <a:rPr lang="ru-RU" sz="3600" baseline="0" dirty="0" smtClean="0">
                        <a:solidFill>
                          <a:schemeClr val="tx1"/>
                        </a:solidFill>
                        <a:latin typeface="+mn-lt"/>
                      </a:rPr>
                      <a:t>26 %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133978645789671"/>
                  <c:y val="3.2810013953150349E-2"/>
                </c:manualLayout>
              </c:layout>
              <c:tx>
                <c:rich>
                  <a:bodyPr/>
                  <a:lstStyle/>
                  <a:p>
                    <a:r>
                      <a:rPr lang="ru-RU" sz="3600" baseline="0" dirty="0" smtClean="0">
                        <a:solidFill>
                          <a:schemeClr val="tx1"/>
                        </a:solidFill>
                        <a:latin typeface="+mn-lt"/>
                      </a:rPr>
                      <a:t>22  %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1609562318223741E-2"/>
                  <c:y val="5.0423298498504306E-2"/>
                </c:manualLayout>
              </c:layout>
              <c:tx>
                <c:rich>
                  <a:bodyPr/>
                  <a:lstStyle/>
                  <a:p>
                    <a:r>
                      <a:rPr lang="ru-RU" sz="3600" baseline="0" dirty="0" smtClean="0">
                        <a:solidFill>
                          <a:schemeClr val="tx1"/>
                        </a:solidFill>
                        <a:latin typeface="+mn-lt"/>
                      </a:rPr>
                      <a:t>11 %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ru-RU" sz="3600" baseline="0" dirty="0" smtClean="0">
                        <a:solidFill>
                          <a:schemeClr val="tx1"/>
                        </a:solidFill>
                        <a:latin typeface="+mn-lt"/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Падение пострадавших с высоты (при разнице высот, с высоты собственного роста) - 11 сл.</c:v>
                </c:pt>
                <c:pt idx="1">
                  <c:v>Воздействие движущихся механизмов, деталей и оборудования, предметов - 7 сл.</c:v>
                </c:pt>
                <c:pt idx="2">
                  <c:v>Транспортные происшествия- 6 сл.</c:v>
                </c:pt>
                <c:pt idx="3">
                  <c:v>Прочие виды - 3 сл.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0.11</c:v>
                </c:pt>
                <c:pt idx="1">
                  <c:v>7.0000000000000007E-2</c:v>
                </c:pt>
                <c:pt idx="2">
                  <c:v>0.06</c:v>
                </c:pt>
                <c:pt idx="3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77025722787170692"/>
          <c:w val="0.94350442066977491"/>
          <c:h val="0.21658886817216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 algn="ctr"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2020 год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8592135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8410337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767553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116060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2020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08665"/>
              </p:ext>
            </p:extLst>
          </p:nvPr>
        </p:nvGraphicFramePr>
        <p:xfrm>
          <a:off x="345586" y="879743"/>
          <a:ext cx="11715234" cy="58420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52539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  <a:gridCol w="1952539"/>
              </a:tblGrid>
              <a:tr h="481929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50558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39907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3072</TotalTime>
  <Words>149</Words>
  <Application>Microsoft Office PowerPoint</Application>
  <PresentationFormat>Произвольный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195</cp:revision>
  <cp:lastPrinted>2020-07-03T12:03:06Z</cp:lastPrinted>
  <dcterms:created xsi:type="dcterms:W3CDTF">2019-09-18T12:34:40Z</dcterms:created>
  <dcterms:modified xsi:type="dcterms:W3CDTF">2021-01-14T11:59:53Z</dcterms:modified>
</cp:coreProperties>
</file>