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69" r:id="rId6"/>
    <p:sldId id="270" r:id="rId7"/>
    <p:sldId id="258" r:id="rId8"/>
  </p:sldIdLst>
  <p:sldSz cx="12239625" cy="71993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4"/>
    <p:restoredTop sz="94700"/>
  </p:normalViewPr>
  <p:slideViewPr>
    <p:cSldViewPr snapToGrid="0" snapToObjects="1">
      <p:cViewPr>
        <p:scale>
          <a:sx n="82" d="100"/>
          <a:sy n="82" d="100"/>
        </p:scale>
        <p:origin x="-1722" y="-618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Общее количество несчастных случаев с тяжелыми </a:t>
            </a:r>
            <a:r>
              <a:rPr lang="ru-RU" dirty="0" smtClean="0"/>
              <a:t>последствиями составило 95</a:t>
            </a:r>
            <a:endParaRPr lang="ru-RU" dirty="0"/>
          </a:p>
        </c:rich>
      </c:tx>
      <c:layout>
        <c:manualLayout>
          <c:xMode val="edge"/>
          <c:yMode val="edge"/>
          <c:x val="0.11472050184648762"/>
          <c:y val="1.753853860817540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несчастных случаев с тяжелыми последствиями составило 19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Lbls>
            <c:dLbl>
              <c:idx val="0"/>
              <c:layout>
                <c:manualLayout>
                  <c:x val="-7.3287423727419906E-2"/>
                  <c:y val="5.0545688497256235E-2"/>
                </c:manualLayout>
              </c:layout>
              <c:tx>
                <c:rich>
                  <a:bodyPr/>
                  <a:lstStyle/>
                  <a:p>
                    <a:r>
                      <a:rPr lang="ru-RU" sz="3200" dirty="0" smtClean="0">
                        <a:latin typeface="+mn-lt"/>
                        <a:cs typeface="Times New Roman" pitchFamily="18" charset="0"/>
                      </a:rPr>
                      <a:t>27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3C-C940-BD69-3F9EAD578316}"/>
                </c:ext>
              </c:extLst>
            </c:dLbl>
            <c:dLbl>
              <c:idx val="1"/>
              <c:layout>
                <c:manualLayout>
                  <c:x val="-0.10022989756974691"/>
                  <c:y val="-0.16486588800849031"/>
                </c:manualLayout>
              </c:layout>
              <c:tx>
                <c:rich>
                  <a:bodyPr/>
                  <a:lstStyle/>
                  <a:p>
                    <a:r>
                      <a:rPr lang="ru-RU" sz="3200" dirty="0" smtClean="0">
                        <a:latin typeface="+mn-lt"/>
                        <a:cs typeface="Times New Roman" pitchFamily="18" charset="0"/>
                      </a:rPr>
                      <a:t>11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3829307545923338E-3"/>
                  <c:y val="-0.26965589421775443"/>
                </c:manualLayout>
              </c:layout>
              <c:tx>
                <c:rich>
                  <a:bodyPr/>
                  <a:lstStyle/>
                  <a:p>
                    <a:r>
                      <a:rPr lang="ru-RU" sz="3200" dirty="0" smtClean="0">
                        <a:latin typeface="+mn-lt"/>
                        <a:cs typeface="Times New Roman" pitchFamily="18" charset="0"/>
                      </a:rPr>
                      <a:t>19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3C-C940-BD69-3F9EAD578316}"/>
                </c:ext>
              </c:extLst>
            </c:dLbl>
            <c:dLbl>
              <c:idx val="3"/>
              <c:layout>
                <c:manualLayout>
                  <c:x val="0.12348755212517933"/>
                  <c:y val="2.2127732002844142E-2"/>
                </c:manualLayout>
              </c:layout>
              <c:tx>
                <c:rich>
                  <a:bodyPr/>
                  <a:lstStyle/>
                  <a:p>
                    <a:r>
                      <a:rPr lang="ru-RU" sz="3200" dirty="0" smtClean="0">
                        <a:latin typeface="+mn-lt"/>
                        <a:cs typeface="Times New Roman" pitchFamily="18" charset="0"/>
                      </a:rPr>
                      <a:t>38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3C-C940-BD69-3F9EAD5783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Связанные с производством</c:v>
                </c:pt>
                <c:pt idx="1">
                  <c:v>Расследование не завершено</c:v>
                </c:pt>
                <c:pt idx="2">
                  <c:v>Не связанные с производством по результатам расследования</c:v>
                </c:pt>
                <c:pt idx="3">
                  <c:v>Не учитываются в Мурманской области (организации зарегистрированы в др. субъектах РФ)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</c:v>
                </c:pt>
                <c:pt idx="1">
                  <c:v>11</c:v>
                </c:pt>
                <c:pt idx="2">
                  <c:v>19</c:v>
                </c:pt>
                <c:pt idx="3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985888725631786E-2"/>
          <c:y val="8.6197926341193734E-2"/>
          <c:w val="0.59613616479758202"/>
          <c:h val="0.890080917850425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6E5F-8447-848A-F5661249AB47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6E5F-8447-848A-F5661249AB47}"/>
              </c:ext>
            </c:extLst>
          </c:dPt>
          <c:dLbls>
            <c:dLbl>
              <c:idx val="0"/>
              <c:layout>
                <c:manualLayout>
                  <c:x val="-6.0832318209027701E-2"/>
                  <c:y val="0.12996694990713303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smtClean="0"/>
                      <a:t>1</a:t>
                    </a:r>
                    <a:r>
                      <a:rPr lang="ru-RU" sz="3200" b="1" smtClean="0"/>
                      <a:t>6</a:t>
                    </a:r>
                    <a:r>
                      <a:rPr lang="en-US" sz="3200" b="1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0201643454855221E-2"/>
                  <c:y val="2.52667052417892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0190387086781616"/>
                  <c:y val="-0.153273007541487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5.9884003733983011E-2"/>
                  <c:y val="-0.20743916318108035"/>
                </c:manualLayout>
              </c:layout>
              <c:tx>
                <c:rich>
                  <a:bodyPr/>
                  <a:lstStyle/>
                  <a:p>
                    <a:r>
                      <a:rPr lang="ru-RU" sz="3200" b="1" smtClean="0"/>
                      <a:t>7</a:t>
                    </a:r>
                    <a:r>
                      <a:rPr lang="en-US" sz="3200" b="1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7133163378501133E-2"/>
                  <c:y val="-0.2120924357645329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1793986278031034E-2"/>
                  <c:y val="-0.2255572570000531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3649826068392168"/>
                  <c:y val="3.38841908325220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Образование - 4 сл.</c:v>
                </c:pt>
                <c:pt idx="1">
                  <c:v>Добыча полезных ископаемых - 3  сл.</c:v>
                </c:pt>
                <c:pt idx="2">
                  <c:v>Торговля - 3  сл.</c:v>
                </c:pt>
                <c:pt idx="3">
                  <c:v>Жилищно-коммунальное хозяйство - 2  сл.</c:v>
                </c:pt>
                <c:pt idx="4">
                  <c:v>Рыболовство - 2  сл.</c:v>
                </c:pt>
                <c:pt idx="5">
                  <c:v>Строительство - 2  сл.</c:v>
                </c:pt>
                <c:pt idx="6">
                  <c:v>Прочие виды экономической деятельности - 11  сл.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0.04</c:v>
                </c:pt>
                <c:pt idx="1">
                  <c:v>0.03</c:v>
                </c:pt>
                <c:pt idx="2">
                  <c:v>0.03</c:v>
                </c:pt>
                <c:pt idx="3">
                  <c:v>0.02</c:v>
                </c:pt>
                <c:pt idx="4">
                  <c:v>0.02</c:v>
                </c:pt>
                <c:pt idx="5">
                  <c:v>0.02</c:v>
                </c:pt>
                <c:pt idx="6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Исход нс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Образование - 4 сл.</c:v>
                </c:pt>
                <c:pt idx="1">
                  <c:v>Добыча полезных ископаемых - 3  сл.</c:v>
                </c:pt>
                <c:pt idx="2">
                  <c:v>Торговля - 3  сл.</c:v>
                </c:pt>
                <c:pt idx="3">
                  <c:v>Жилищно-коммунальное хозяйство - 2  сл.</c:v>
                </c:pt>
                <c:pt idx="4">
                  <c:v>Рыболовство - 2  сл.</c:v>
                </c:pt>
                <c:pt idx="5">
                  <c:v>Строительство - 2  сл.</c:v>
                </c:pt>
                <c:pt idx="6">
                  <c:v>Прочие виды экономической деятельности - 11  сл.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5F-8447-848A-F5661249AB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466509270073307"/>
          <c:y val="0.12883107031037028"/>
          <c:w val="0.27981656599145205"/>
          <c:h val="0.7466464325390828"/>
        </c:manualLayout>
      </c:layout>
      <c:overlay val="0"/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776233658588048E-2"/>
          <c:y val="4.613964854218669E-2"/>
          <c:w val="0.93522376634141191"/>
          <c:h val="0.50412958356155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/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/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/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/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/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Нарушенте ПДД - 5 сл.</c:v>
                </c:pt>
                <c:pt idx="1">
                  <c:v>Неудовлетворительная организация работ  - 5 сл.</c:v>
                </c:pt>
                <c:pt idx="2">
                  <c:v>Ухудшение состояния здоровья - 4 сл.</c:v>
                </c:pt>
                <c:pt idx="3">
                  <c:v>Необеспечение безопасности работника - 4 сл.</c:v>
                </c:pt>
                <c:pt idx="4">
                  <c:v>Нарушение требований безопасности, трудовой и производственной дисциплины - 4 сл. </c:v>
                </c:pt>
                <c:pt idx="5">
                  <c:v>Конструктивные особенности  - 2 сл.</c:v>
                </c:pt>
                <c:pt idx="6">
                  <c:v>Проскальзывание работника – 2 сл.</c:v>
                </c:pt>
                <c:pt idx="7">
                  <c:v>Прочие причины - 1 сл.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0.05</c:v>
                </c:pt>
                <c:pt idx="1">
                  <c:v>0.05</c:v>
                </c:pt>
                <c:pt idx="2">
                  <c:v>0.04</c:v>
                </c:pt>
                <c:pt idx="3">
                  <c:v>0.04</c:v>
                </c:pt>
                <c:pt idx="4">
                  <c:v>0.04</c:v>
                </c:pt>
                <c:pt idx="5">
                  <c:v>0.02</c:v>
                </c:pt>
                <c:pt idx="6">
                  <c:v>0.02</c:v>
                </c:pt>
                <c:pt idx="7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1.5559745869911075E-2"/>
          <c:y val="0.51599485375085641"/>
          <c:w val="0.80271168164787199"/>
          <c:h val="0.48349711554910557"/>
        </c:manualLayout>
      </c:layout>
      <c:overlay val="0"/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Lbls>
            <c:dLbl>
              <c:idx val="0"/>
              <c:layout>
                <c:manualLayout>
                  <c:x val="-0.13437331390087304"/>
                  <c:y val="3.7787264776866117E-3"/>
                </c:manualLayout>
              </c:layout>
              <c:tx>
                <c:rich>
                  <a:bodyPr/>
                  <a:lstStyle/>
                  <a:p>
                    <a:r>
                      <a:rPr lang="ru-RU" sz="3600" baseline="0" dirty="0" smtClean="0">
                        <a:latin typeface="+mn-lt"/>
                      </a:rPr>
                      <a:t>41 %</a:t>
                    </a:r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7805808671950406E-2"/>
                  <c:y val="-0.27175136980992609"/>
                </c:manualLayout>
              </c:layout>
              <c:tx>
                <c:rich>
                  <a:bodyPr/>
                  <a:lstStyle/>
                  <a:p>
                    <a:r>
                      <a:rPr lang="ru-RU" sz="3600" baseline="0" dirty="0" smtClean="0">
                        <a:solidFill>
                          <a:schemeClr val="tx1"/>
                        </a:solidFill>
                        <a:latin typeface="+mn-lt"/>
                      </a:rPr>
                      <a:t>26 %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133978645789671"/>
                  <c:y val="3.2810013953150349E-2"/>
                </c:manualLayout>
              </c:layout>
              <c:tx>
                <c:rich>
                  <a:bodyPr/>
                  <a:lstStyle/>
                  <a:p>
                    <a:r>
                      <a:rPr lang="ru-RU" sz="3600" baseline="0" dirty="0" smtClean="0">
                        <a:solidFill>
                          <a:schemeClr val="tx1"/>
                        </a:solidFill>
                        <a:latin typeface="+mn-lt"/>
                      </a:rPr>
                      <a:t>22  %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1609562318223741E-2"/>
                  <c:y val="5.0423298498504306E-2"/>
                </c:manualLayout>
              </c:layout>
              <c:tx>
                <c:rich>
                  <a:bodyPr/>
                  <a:lstStyle/>
                  <a:p>
                    <a:r>
                      <a:rPr lang="ru-RU" sz="3600" baseline="0" dirty="0" smtClean="0">
                        <a:solidFill>
                          <a:schemeClr val="tx1"/>
                        </a:solidFill>
                        <a:latin typeface="+mn-lt"/>
                      </a:rPr>
                      <a:t>11 %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ru-RU" sz="3600" baseline="0" dirty="0" smtClean="0">
                        <a:solidFill>
                          <a:schemeClr val="tx1"/>
                        </a:solidFill>
                        <a:latin typeface="+mn-lt"/>
                      </a:rPr>
                      <a:t>23 %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Падение пострадавших с высоты (при разнице высот, с высоты собственного роста) - 11 сл.</c:v>
                </c:pt>
                <c:pt idx="1">
                  <c:v>Воздействие движущихся механизмов, деталей и оборудования, предметов - 7 сл.</c:v>
                </c:pt>
                <c:pt idx="2">
                  <c:v>Транспортные происшествия- 6 сл.</c:v>
                </c:pt>
                <c:pt idx="3">
                  <c:v>Прочие виды - 3 сл.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0.11</c:v>
                </c:pt>
                <c:pt idx="1">
                  <c:v>7.0000000000000007E-2</c:v>
                </c:pt>
                <c:pt idx="2">
                  <c:v>0.06</c:v>
                </c:pt>
                <c:pt idx="3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011678822702456E-2"/>
          <c:y val="0.77025722787170692"/>
          <c:w val="0.94350442066977491"/>
          <c:h val="0.216588868172161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0.32566</cdr:y>
    </cdr:from>
    <cdr:to>
      <cdr:x>0.09105</cdr:x>
      <cdr:y>0.40183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D0E632C9-3DB8-304F-A1C4-A51832082BE6}"/>
            </a:ext>
          </a:extLst>
        </cdr:cNvPr>
        <cdr:cNvSpPr txBox="1"/>
      </cdr:nvSpPr>
      <cdr:spPr>
        <a:xfrm xmlns:a="http://schemas.openxmlformats.org/drawingml/2006/main">
          <a:off x="-171450" y="1919740"/>
          <a:ext cx="1087533" cy="449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</cdr:x>
      <cdr:y>0.12099</cdr:y>
    </cdr:from>
    <cdr:to>
      <cdr:x>0.0998</cdr:x>
      <cdr:y>0.2313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xmlns="" id="{CE3A2A40-7D20-A64B-AC6D-9694A7C06A2A}"/>
            </a:ext>
          </a:extLst>
        </cdr:cNvPr>
        <cdr:cNvSpPr txBox="1"/>
      </cdr:nvSpPr>
      <cdr:spPr>
        <a:xfrm xmlns:a="http://schemas.openxmlformats.org/drawingml/2006/main">
          <a:off x="0" y="713245"/>
          <a:ext cx="1192046" cy="650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solidFill>
              <a:schemeClr val="tx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0.0107</cdr:x>
      <cdr:y>0.02743</cdr:y>
    </cdr:from>
    <cdr:to>
      <cdr:x>0.09299</cdr:x>
      <cdr:y>0.11148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xmlns="" id="{980B7899-E9CC-4C46-949E-3688F8A132D1}"/>
            </a:ext>
          </a:extLst>
        </cdr:cNvPr>
        <cdr:cNvSpPr txBox="1"/>
      </cdr:nvSpPr>
      <cdr:spPr>
        <a:xfrm xmlns:a="http://schemas.openxmlformats.org/drawingml/2006/main">
          <a:off x="127748" y="161680"/>
          <a:ext cx="982901" cy="495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 smtClean="0">
              <a:latin typeface="Muller Narrow ExtraBold" pitchFamily="2" charset="0"/>
            </a:rPr>
            <a:t> </a:t>
          </a:r>
          <a:endParaRPr lang="ru-RU" sz="2000" b="1" i="0" dirty="0">
            <a:latin typeface="Muller Narrow ExtraBold" pitchFamily="2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2450" y="1241425"/>
            <a:ext cx="569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E5FE43-CD68-C342-9095-2FE190F9DEAB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521672" y="2936099"/>
            <a:ext cx="10416328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599"/>
              </a:lnSpc>
            </a:pPr>
            <a:r>
              <a:rPr lang="ru-RU" sz="6000" b="1" dirty="0">
                <a:solidFill>
                  <a:schemeClr val="bg1"/>
                </a:solidFill>
                <a:latin typeface="Muller Narrow ExtraBold" pitchFamily="2" charset="0"/>
              </a:rPr>
              <a:t>Мониторинг производственного травматизма с тяжелыми последствиями в организациях Мурманской 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области</a:t>
            </a:r>
          </a:p>
          <a:p>
            <a:pPr algn="ctr">
              <a:lnSpc>
                <a:spcPts val="5599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за 2020 год</a:t>
            </a:r>
            <a:endParaRPr lang="ru-RU" sz="6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Muller Narrow Light" pitchFamily="2" charset="0"/>
              </a:rPr>
              <a:t>ПРОИЗВОДСТВЕННЫЙ ТРАВМАТИЗМ В МУРМАНСКОЙ ОБЛАСТИ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8592135"/>
              </p:ext>
            </p:extLst>
          </p:nvPr>
        </p:nvGraphicFramePr>
        <p:xfrm>
          <a:off x="100014" y="879740"/>
          <a:ext cx="12015786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748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ЭКОНОМИЧЕСКОЙ ДЕЯТЕЛЬНОСТИ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8410337"/>
              </p:ext>
            </p:extLst>
          </p:nvPr>
        </p:nvGraphicFramePr>
        <p:xfrm>
          <a:off x="171450" y="777706"/>
          <a:ext cx="11944350" cy="589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53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ПРИЧИНАМ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7767553"/>
              </p:ext>
            </p:extLst>
          </p:nvPr>
        </p:nvGraphicFramePr>
        <p:xfrm>
          <a:off x="471488" y="879740"/>
          <a:ext cx="11158537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011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(ТИПАМ) ПРОИСШЕСТВИЙ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3116060"/>
              </p:ext>
            </p:extLst>
          </p:nvPr>
        </p:nvGraphicFramePr>
        <p:xfrm>
          <a:off x="0" y="879740"/>
          <a:ext cx="11630025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908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0" y="-43590"/>
            <a:ext cx="125498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Muller Narrow Light" pitchFamily="2" charset="0"/>
              </a:rPr>
              <a:t>ДИНАМИКА НЕСЧАСТНЫХ СЛУЧАЕВ НА ПРОИЗВОДСТВЕ С ТЯЖЕЛЫМИ ПОСЛЕДСТВИЯМИ </a:t>
            </a:r>
            <a:r>
              <a:rPr lang="en-US" sz="2600" dirty="0">
                <a:latin typeface="Muller Narrow Light" pitchFamily="2" charset="0"/>
              </a:rPr>
              <a:t>           </a:t>
            </a:r>
            <a:r>
              <a:rPr lang="ru-RU" sz="2600" dirty="0">
                <a:latin typeface="Muller Narrow Light" pitchFamily="2" charset="0"/>
              </a:rPr>
              <a:t>В СРАВНЕНИИ С </a:t>
            </a:r>
            <a:r>
              <a:rPr lang="ru-RU" sz="2600" dirty="0" smtClean="0">
                <a:latin typeface="Muller Narrow Light" pitchFamily="2" charset="0"/>
              </a:rPr>
              <a:t>2016 </a:t>
            </a:r>
            <a:r>
              <a:rPr lang="ru-RU" sz="2600" dirty="0">
                <a:latin typeface="Muller Narrow Light" pitchFamily="2" charset="0"/>
              </a:rPr>
              <a:t>– </a:t>
            </a:r>
            <a:r>
              <a:rPr lang="ru-RU" sz="2600" dirty="0" smtClean="0">
                <a:latin typeface="Muller Narrow Light" pitchFamily="2" charset="0"/>
              </a:rPr>
              <a:t>2020 </a:t>
            </a:r>
            <a:r>
              <a:rPr lang="ru-RU" sz="2600" dirty="0" err="1">
                <a:latin typeface="Muller Narrow Light" pitchFamily="2" charset="0"/>
              </a:rPr>
              <a:t>гг</a:t>
            </a:r>
            <a:r>
              <a:rPr lang="en-US" sz="2600" dirty="0">
                <a:latin typeface="Muller Narrow Light" pitchFamily="2" charset="0"/>
              </a:rPr>
              <a:t>.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AA3C43F8-8A9B-DF43-AB32-13D6C5DA7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408665"/>
              </p:ext>
            </p:extLst>
          </p:nvPr>
        </p:nvGraphicFramePr>
        <p:xfrm>
          <a:off x="345586" y="879743"/>
          <a:ext cx="11715234" cy="584202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52539">
                  <a:extLst>
                    <a:ext uri="{9D8B030D-6E8A-4147-A177-3AD203B41FA5}">
                      <a16:colId xmlns:a16="http://schemas.microsoft.com/office/drawing/2014/main" xmlns="" val="3124924113"/>
                    </a:ext>
                  </a:extLst>
                </a:gridCol>
                <a:gridCol w="1952539">
                  <a:extLst>
                    <a:ext uri="{9D8B030D-6E8A-4147-A177-3AD203B41FA5}">
                      <a16:colId xmlns:a16="http://schemas.microsoft.com/office/drawing/2014/main" xmlns="" val="215260258"/>
                    </a:ext>
                  </a:extLst>
                </a:gridCol>
                <a:gridCol w="1952539">
                  <a:extLst>
                    <a:ext uri="{9D8B030D-6E8A-4147-A177-3AD203B41FA5}">
                      <a16:colId xmlns:a16="http://schemas.microsoft.com/office/drawing/2014/main" xmlns="" val="1139690700"/>
                    </a:ext>
                  </a:extLst>
                </a:gridCol>
                <a:gridCol w="1952539">
                  <a:extLst>
                    <a:ext uri="{9D8B030D-6E8A-4147-A177-3AD203B41FA5}">
                      <a16:colId xmlns:a16="http://schemas.microsoft.com/office/drawing/2014/main" xmlns="" val="1057909463"/>
                    </a:ext>
                  </a:extLst>
                </a:gridCol>
                <a:gridCol w="1952539">
                  <a:extLst>
                    <a:ext uri="{9D8B030D-6E8A-4147-A177-3AD203B41FA5}">
                      <a16:colId xmlns:a16="http://schemas.microsoft.com/office/drawing/2014/main" xmlns="" val="3305628439"/>
                    </a:ext>
                  </a:extLst>
                </a:gridCol>
                <a:gridCol w="1952539"/>
              </a:tblGrid>
              <a:tr h="481929">
                <a:tc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Muller Narrow ExtraBold" pitchFamily="2" charset="0"/>
                        </a:rPr>
                        <a:t>2020</a:t>
                      </a:r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50191365"/>
                  </a:ext>
                </a:extLst>
              </a:tr>
              <a:tr h="150558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Общее количество несчастных случаев с тяжелыми последствиями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27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86581650"/>
                  </a:ext>
                </a:extLst>
              </a:tr>
              <a:tr h="1399074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несчастных случаев со смертельным исходом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69096092"/>
                  </a:ext>
                </a:extLst>
              </a:tr>
              <a:tr h="1136683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групповых несчастных случаев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0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61656796"/>
                  </a:ext>
                </a:extLst>
              </a:tr>
              <a:tr h="1136683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тяжелых несчастных случаев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23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33754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12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655152D-456C-5E4D-9F23-F91BF730ABA5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7199" b="1" dirty="0">
                <a:solidFill>
                  <a:schemeClr val="bg1"/>
                </a:solidFill>
                <a:latin typeface="Muller Narrow ExtraBold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3072</TotalTime>
  <Words>149</Words>
  <Application>Microsoft Office PowerPoint</Application>
  <PresentationFormat>Произвольный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user</cp:lastModifiedBy>
  <cp:revision>195</cp:revision>
  <cp:lastPrinted>2020-07-03T12:03:06Z</cp:lastPrinted>
  <dcterms:created xsi:type="dcterms:W3CDTF">2019-09-18T12:34:40Z</dcterms:created>
  <dcterms:modified xsi:type="dcterms:W3CDTF">2021-01-14T11:59:53Z</dcterms:modified>
</cp:coreProperties>
</file>