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layout1.xml" ContentType="application/vnd.openxmlformats-officedocument.drawingml.diagramLayou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rawings/drawing3.xml" ContentType="application/vnd.openxmlformats-officedocument.drawingml.chartshapes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EBEC"/>
    <a:srgbClr val="55BABF"/>
    <a:srgbClr val="2C7276"/>
    <a:srgbClr val="C1C1FF"/>
    <a:srgbClr val="B3A4C8"/>
    <a:srgbClr val="ABDEDF"/>
    <a:srgbClr val="D5EEEF"/>
    <a:srgbClr val="B3E2E3"/>
    <a:srgbClr val="8FD3D5"/>
    <a:srgbClr val="CFECE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2018%20&#1075;&#1086;&#1076;\&#1054;&#1090;&#1095;&#1077;&#1090;&#1099;%202018\&#1057;&#1074;&#1086;&#1076;&#1085;&#1099;&#1081;\&#1044;&#1080;&#1072;&#1075;&#1088;&#1072;&#1084;&#1084;&#1099;%202018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Chernova\Desktop\&#1054;&#1087;&#1077;&#1082;&#1072;%20&#1089;&#1086;&#1074;&#1077;&#1088;&#1096;&#1077;&#1085;&#1085;&#1086;&#1083;&#1077;&#1090;&#1085;&#1080;&#1093;\&#1052;&#1054;&#1053;&#1048;&#1058;&#1054;&#1056;&#1048;&#1053;&#1043;\&#1044;&#1080;&#1075;&#1088;&#1072;&#1084;&#1084;&#1099;%20&#1087;&#1086;%20&#1086;&#1087;&#1077;&#1082;&#1077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Chernova\Desktop\&#1054;&#1087;&#1077;&#1082;&#1072;%20&#1089;&#1086;&#1074;&#1077;&#1088;&#1096;&#1077;&#1085;&#1085;&#1086;&#1083;&#1077;&#1090;&#1085;&#1080;&#1093;\&#1052;&#1054;&#1053;&#1048;&#1058;&#1054;&#1056;&#1048;&#1053;&#1043;\&#1044;&#1080;&#1075;&#1088;&#1072;&#1084;&#1084;&#1099;%20&#1087;&#1086;%20&#1086;&#1087;&#1077;&#1082;&#107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ernova\Desktop\&#1054;&#1087;&#1077;&#1082;&#1072;%20&#1089;&#1086;&#1074;&#1077;&#1088;&#1096;&#1077;&#1085;&#1085;&#1086;&#1083;&#1077;&#1090;&#1085;&#1080;&#1093;\&#1052;&#1054;&#1053;&#1048;&#1058;&#1054;&#1056;&#1048;&#1053;&#1043;\&#1044;&#1080;&#1075;&#1088;&#1072;&#1084;&#1084;&#1099;%20&#1087;&#1086;%20&#1086;&#1087;&#1077;&#1082;&#1077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ernova\Desktop\&#1054;&#1087;&#1077;&#1082;&#1072;%20&#1089;&#1086;&#1074;&#1077;&#1088;&#1096;&#1077;&#1085;&#1085;&#1086;&#1083;&#1077;&#1090;&#1085;&#1080;&#1093;\&#1052;&#1054;&#1053;&#1048;&#1058;&#1054;&#1056;&#1048;&#1053;&#1043;\&#1044;&#1080;&#1075;&#1088;&#1072;&#1084;&#1084;&#1099;%20&#1087;&#1086;%20&#1086;&#1087;&#1077;&#1082;&#1077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Chernova\Desktop\&#1054;&#1087;&#1077;&#1082;&#1072;%20&#1089;&#1086;&#1074;&#1077;&#1088;&#1096;&#1077;&#1085;&#1085;&#1086;&#1083;&#1077;&#1090;&#1085;&#1080;&#1093;\&#1052;&#1054;&#1053;&#1048;&#1058;&#1054;&#1056;&#1048;&#1053;&#1043;\&#1044;&#1080;&#1075;&#1088;&#1072;&#1084;&#1084;&#1099;%20&#1087;&#1086;%20&#1086;&#1087;&#1077;&#1082;&#107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rotY val="200"/>
      <c:perspective val="30"/>
    </c:view3D>
    <c:plotArea>
      <c:layout>
        <c:manualLayout>
          <c:layoutTarget val="inner"/>
          <c:xMode val="edge"/>
          <c:yMode val="edge"/>
          <c:x val="0.17093881618701495"/>
          <c:y val="0"/>
          <c:w val="0.57942419213737495"/>
          <c:h val="0.65885103985055238"/>
        </c:manualLayout>
      </c:layout>
      <c:pie3DChart>
        <c:varyColors val="1"/>
        <c:ser>
          <c:idx val="0"/>
          <c:order val="0"/>
          <c:explosion val="25"/>
          <c:dPt>
            <c:idx val="1"/>
            <c:spPr>
              <a:solidFill>
                <a:srgbClr val="75B44A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B94-4AA9-BC21-FE07AB65B135}"/>
              </c:ext>
            </c:extLst>
          </c:dPt>
          <c:dPt>
            <c:idx val="2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B94-4AA9-BC21-FE07AB65B135}"/>
              </c:ext>
            </c:extLst>
          </c:dPt>
          <c:dPt>
            <c:idx val="4"/>
            <c:spPr>
              <a:solidFill>
                <a:srgbClr val="CF4BDD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B94-4AA9-BC21-FE07AB65B135}"/>
              </c:ext>
            </c:extLst>
          </c:dPt>
          <c:dLbls>
            <c:dLbl>
              <c:idx val="0"/>
              <c:layout>
                <c:manualLayout>
                  <c:x val="0.28373812895137929"/>
                  <c:y val="-5.1522934228684814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B94-4AA9-BC21-FE07AB65B1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3663092199604976E-2"/>
                  <c:y val="-0.17495636386404553"/>
                </c:manualLayout>
              </c:layout>
              <c:spPr>
                <a:solidFill>
                  <a:schemeClr val="accent6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 b="1"/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B94-4AA9-BC21-FE07AB65B135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2"/>
              <c:layout>
                <c:manualLayout>
                  <c:x val="6.7706463802884392E-2"/>
                  <c:y val="-4.7316839331520456E-3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B94-4AA9-BC21-FE07AB65B1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266822391976843E-2"/>
                  <c:y val="2.8145974305984485E-4"/>
                </c:manualLayout>
              </c:layout>
              <c:spPr>
                <a:solidFill>
                  <a:schemeClr val="accent4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B94-4AA9-BC21-FE07AB65B1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034451970165743E-2"/>
                  <c:y val="-3.6000380020032044E-2"/>
                </c:manualLayout>
              </c:layout>
              <c:spPr>
                <a:solidFill>
                  <a:srgbClr val="F5DCF8"/>
                </a:solidFill>
                <a:ln>
                  <a:solidFill>
                    <a:schemeClr val="tx1"/>
                  </a:solidFill>
                </a:ln>
                <a:effectLst/>
              </c:spPr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B94-4AA9-BC21-FE07AB65B1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ru-RU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Лист2!$A$47:$A$51</c:f>
              <c:strCache>
                <c:ptCount val="5"/>
                <c:pt idx="0">
                  <c:v>находятся под опекой физических лиц (1267 чел.)</c:v>
                </c:pt>
                <c:pt idx="1">
                  <c:v>находятся под надзором в организациях социального обслуживания, предоставляющих социальные услуги в стационарной форме (913 чел.)</c:v>
                </c:pt>
                <c:pt idx="2">
                  <c:v> находятся под надзором в медицинских организациях  (40 чел.)</c:v>
                </c:pt>
                <c:pt idx="3">
                  <c:v>находятся под надзором органов опеки и попечительства (25 чел.)</c:v>
                </c:pt>
                <c:pt idx="4">
                  <c:v>в отношении которых оформляются документы по установлению опеки (1 чел.)</c:v>
                </c:pt>
              </c:strCache>
            </c:strRef>
          </c:cat>
          <c:val>
            <c:numRef>
              <c:f>Лист2!$B$47:$B$51</c:f>
              <c:numCache>
                <c:formatCode>General</c:formatCode>
                <c:ptCount val="5"/>
                <c:pt idx="0">
                  <c:v>1267</c:v>
                </c:pt>
                <c:pt idx="1">
                  <c:v>913</c:v>
                </c:pt>
                <c:pt idx="2">
                  <c:v>40</c:v>
                </c:pt>
                <c:pt idx="3">
                  <c:v>25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B94-4AA9-BC21-FE07AB65B135}"/>
            </c:ext>
          </c:extLst>
        </c:ser>
        <c:dLbls/>
      </c:pie3DChart>
    </c:plotArea>
    <c:legend>
      <c:legendPos val="b"/>
      <c:legendEntry>
        <c:idx val="2"/>
        <c:txPr>
          <a:bodyPr/>
          <a:lstStyle/>
          <a:p>
            <a:pPr>
              <a:defRPr sz="1050" baseline="0">
                <a:latin typeface="+mn-lt"/>
              </a:defRPr>
            </a:pPr>
            <a:endParaRPr lang="ru-RU"/>
          </a:p>
        </c:txPr>
      </c:legendEntry>
      <c:layout>
        <c:manualLayout>
          <c:xMode val="edge"/>
          <c:yMode val="edge"/>
          <c:x val="3.2988663317670636E-3"/>
          <c:y val="0.57471235308048341"/>
          <c:w val="0.98194788914041431"/>
          <c:h val="0.36759333748247797"/>
        </c:manualLayout>
      </c:layout>
      <c:txPr>
        <a:bodyPr/>
        <a:lstStyle/>
        <a:p>
          <a:pPr>
            <a:defRPr sz="1050" baseline="0">
              <a:latin typeface="Calibri" pitchFamily="34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0"/>
      <c:rotY val="0"/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Лист1!$A$72</c:f>
              <c:strCache>
                <c:ptCount val="1"/>
                <c:pt idx="0">
                  <c:v>находятся под надзором в организациях социального обслуживания, предоставляющих социальные услуги в стационарной форме</c:v>
                </c:pt>
              </c:strCache>
            </c:strRef>
          </c:tx>
          <c:spPr>
            <a:solidFill>
              <a:srgbClr val="75B44A"/>
            </a:solidFill>
          </c:spPr>
          <c:dLbls>
            <c:dLbl>
              <c:idx val="0"/>
              <c:layout>
                <c:manualLayout>
                  <c:x val="-4.7008538110807394E-2"/>
                  <c:y val="1.9253057180821789E-2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E68-40ED-B5F5-02C1A33139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2884605374658292E-2"/>
                  <c:y val="2.8879585771232751E-2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E68-40ED-B5F5-02C1A33139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8760672638509301E-2"/>
                  <c:y val="2.4066321476027316E-2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E68-40ED-B5F5-02C1A33139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169870627043466E-2"/>
                  <c:y val="2.8879585771232751E-2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E68-40ED-B5F5-02C1A33139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0512807166210931E-2"/>
                  <c:y val="3.8506114361643667E-2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DE68-40ED-B5F5-02C1A33139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Лист1!$B$71:$F$71</c:f>
              <c:strCache>
                <c:ptCount val="5"/>
                <c:pt idx="0">
                  <c:v> на 01.01.2015</c:v>
                </c:pt>
                <c:pt idx="1">
                  <c:v> на 01.01.2016</c:v>
                </c:pt>
                <c:pt idx="2">
                  <c:v> на 01.01.2017</c:v>
                </c:pt>
                <c:pt idx="3">
                  <c:v>на 01.01.2018</c:v>
                </c:pt>
                <c:pt idx="4">
                  <c:v>на 01.10.2018</c:v>
                </c:pt>
              </c:strCache>
            </c:strRef>
          </c:cat>
          <c:val>
            <c:numRef>
              <c:f>Лист1!$B$72:$F$72</c:f>
              <c:numCache>
                <c:formatCode>General</c:formatCode>
                <c:ptCount val="5"/>
                <c:pt idx="0">
                  <c:v>791</c:v>
                </c:pt>
                <c:pt idx="1">
                  <c:v>855</c:v>
                </c:pt>
                <c:pt idx="2">
                  <c:v>875</c:v>
                </c:pt>
                <c:pt idx="3">
                  <c:v>897</c:v>
                </c:pt>
                <c:pt idx="4">
                  <c:v>913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E68-40ED-B5F5-02C1A3313936}"/>
            </c:ext>
          </c:extLst>
        </c:ser>
        <c:dLbls/>
        <c:shape val="cylinder"/>
        <c:axId val="89054208"/>
        <c:axId val="83428096"/>
        <c:axId val="0"/>
      </c:bar3DChart>
      <c:catAx>
        <c:axId val="8905420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83428096"/>
        <c:crosses val="autoZero"/>
        <c:auto val="1"/>
        <c:lblAlgn val="ctr"/>
        <c:lblOffset val="100"/>
      </c:catAx>
      <c:valAx>
        <c:axId val="83428096"/>
        <c:scaling>
          <c:orientation val="minMax"/>
        </c:scaling>
        <c:delete val="1"/>
        <c:axPos val="l"/>
        <c:numFmt formatCode="General" sourceLinked="1"/>
        <c:tickLblPos val="none"/>
        <c:crossAx val="890542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3439824328722965E-5"/>
          <c:y val="0.72046872856297151"/>
          <c:w val="0.97932688492786402"/>
          <c:h val="0.21214557130415207"/>
        </c:manualLayout>
      </c:layout>
      <c:txPr>
        <a:bodyPr/>
        <a:lstStyle/>
        <a:p>
          <a:pPr>
            <a:defRPr sz="1050"/>
          </a:pPr>
          <a:endParaRPr lang="ru-RU"/>
        </a:p>
      </c:txPr>
    </c:legend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Лист1!$A$74</c:f>
              <c:strCache>
                <c:ptCount val="1"/>
                <c:pt idx="0">
                  <c:v>находятся под опекой физических лиц</c:v>
                </c:pt>
              </c:strCache>
            </c:strRef>
          </c:tx>
          <c:dLbls>
            <c:dLbl>
              <c:idx val="0"/>
              <c:layout>
                <c:manualLayout>
                  <c:x val="7.2222222222222326E-2"/>
                  <c:y val="1.9513371845354253E-2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544-4745-9A1B-59E41FE775E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1111111111111123E-2"/>
                  <c:y val="9.7566859226771267E-3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544-4745-9A1B-59E41FE775E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6.666666666666668E-2"/>
                  <c:y val="4.878342961338566E-3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544-4745-9A1B-59E41FE775E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9444444444444503E-2"/>
                  <c:y val="0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544-4745-9A1B-59E41FE775E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5000000000000011E-2"/>
                  <c:y val="4.878342961338566E-3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8544-4745-9A1B-59E41FE775E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Лист1!$B$73:$F$73</c:f>
              <c:strCache>
                <c:ptCount val="5"/>
                <c:pt idx="0">
                  <c:v> на 01.01.2015</c:v>
                </c:pt>
                <c:pt idx="1">
                  <c:v> на 01.01.2016</c:v>
                </c:pt>
                <c:pt idx="2">
                  <c:v> на 01.01.2017</c:v>
                </c:pt>
                <c:pt idx="3">
                  <c:v>на 01.01.2018</c:v>
                </c:pt>
                <c:pt idx="4">
                  <c:v>на 01.10.2018</c:v>
                </c:pt>
              </c:strCache>
            </c:strRef>
          </c:cat>
          <c:val>
            <c:numRef>
              <c:f>Лист1!$B$74:$F$74</c:f>
              <c:numCache>
                <c:formatCode>General</c:formatCode>
                <c:ptCount val="5"/>
                <c:pt idx="0">
                  <c:v>1336</c:v>
                </c:pt>
                <c:pt idx="1">
                  <c:v>1320</c:v>
                </c:pt>
                <c:pt idx="2">
                  <c:v>1294</c:v>
                </c:pt>
                <c:pt idx="3">
                  <c:v>1283</c:v>
                </c:pt>
                <c:pt idx="4">
                  <c:v>1267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544-4745-9A1B-59E41FE775E8}"/>
            </c:ext>
          </c:extLst>
        </c:ser>
        <c:dLbls/>
        <c:shape val="cylinder"/>
        <c:axId val="83445632"/>
        <c:axId val="45855872"/>
        <c:axId val="0"/>
      </c:bar3DChart>
      <c:catAx>
        <c:axId val="8344563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5855872"/>
        <c:crosses val="autoZero"/>
        <c:auto val="1"/>
        <c:lblAlgn val="ctr"/>
        <c:lblOffset val="100"/>
      </c:catAx>
      <c:valAx>
        <c:axId val="45855872"/>
        <c:scaling>
          <c:orientation val="minMax"/>
        </c:scaling>
        <c:delete val="1"/>
        <c:axPos val="l"/>
        <c:numFmt formatCode="General" sourceLinked="1"/>
        <c:tickLblPos val="none"/>
        <c:crossAx val="8344563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autoTitleDeleted val="1"/>
    <c:plotArea>
      <c:layout>
        <c:manualLayout>
          <c:layoutTarget val="inner"/>
          <c:xMode val="edge"/>
          <c:yMode val="edge"/>
          <c:x val="0.57093673451553972"/>
          <c:y val="1.0070451679305448E-2"/>
          <c:w val="0.39238436646436442"/>
          <c:h val="0.8498512685914270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Лист1!$B$117</c:f>
              <c:strCache>
                <c:ptCount val="1"/>
                <c:pt idx="0">
                  <c:v>численность недееспособных граждан по состоянию на 01.10.2018</c:v>
                </c:pt>
              </c:strCache>
            </c:strRef>
          </c:tx>
          <c:spPr>
            <a:solidFill>
              <a:srgbClr val="75B44A"/>
            </a:solidFill>
          </c:spPr>
          <c:dLbls>
            <c:dLbl>
              <c:idx val="0"/>
              <c:layout>
                <c:manualLayout>
                  <c:x val="-1.7515922651800461E-2"/>
                  <c:y val="-3.1449433273429694E-2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4CE-4DB4-910A-B79607ECBBA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0217621546883543E-2"/>
                  <c:y val="-3.3695821364388798E-2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4CE-4DB4-910A-B79607ECBBA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1677281767866901E-2"/>
                  <c:y val="-3.5942209455348172E-2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4CE-4DB4-910A-B79607ECBBA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1677281767866901E-2"/>
                  <c:y val="-4.9420538001103791E-2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4CE-4DB4-910A-B79607ECBBA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3789806629500883E-3"/>
                  <c:y val="-3.3695821364388867E-2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A4CE-4DB4-910A-B79607ECBBA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919320441966728E-3"/>
                  <c:y val="-2.9203045182470428E-2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4CE-4DB4-910A-B79607ECBBA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4596602209833627E-3"/>
                  <c:y val="-1.7971104727674086E-2"/>
                </c:manualLayout>
              </c:layout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4CE-4DB4-910A-B79607ECBBA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Лист1!$A$118:$A$124</c:f>
              <c:strCache>
                <c:ptCount val="7"/>
                <c:pt idx="0">
                  <c:v>ГОАУСОН "Апатитский психоневрологический  интернат № 1" (общая численность 599 чел.)</c:v>
                </c:pt>
                <c:pt idx="1">
                  <c:v>ГОБУСОН "Мончегорский дом-интернат для умственно отсталых детей" (общая численность 247 чел.)</c:v>
                </c:pt>
                <c:pt idx="2">
                  <c:v>ГОАУСОН "Алакурттинский психоневрологический интернат"  (общая численность 172 чел.)</c:v>
                </c:pt>
                <c:pt idx="3">
                  <c:v>ГОАУСОН "Кировский психоневрологический интернат" (общая численность 160 чел.)</c:v>
                </c:pt>
                <c:pt idx="4">
                  <c:v>ГОАУСОН "Кандалакшский дом-интернат для престарелых и инвалидов" (общая численность 385 чел.)</c:v>
                </c:pt>
                <c:pt idx="5">
                  <c:v>ГОАУСОН "Ковдорский дом-интернат для престарелых и инвалидов" (общая численность 48 чел.)</c:v>
                </c:pt>
                <c:pt idx="6">
                  <c:v>ГОАУСОН "Мурманский дом-интернат для престарелых и инвалидов (общая численность 241 чел.)</c:v>
                </c:pt>
              </c:strCache>
            </c:strRef>
          </c:cat>
          <c:val>
            <c:numRef>
              <c:f>Лист1!$B$118:$B$124</c:f>
              <c:numCache>
                <c:formatCode>General</c:formatCode>
                <c:ptCount val="7"/>
                <c:pt idx="0">
                  <c:v>478</c:v>
                </c:pt>
                <c:pt idx="1">
                  <c:v>145</c:v>
                </c:pt>
                <c:pt idx="2">
                  <c:v>143</c:v>
                </c:pt>
                <c:pt idx="3">
                  <c:v>131</c:v>
                </c:pt>
                <c:pt idx="4">
                  <c:v>9</c:v>
                </c:pt>
                <c:pt idx="5">
                  <c:v>4</c:v>
                </c:pt>
                <c:pt idx="6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4CE-4DB4-910A-B79607ECBBAB}"/>
            </c:ext>
          </c:extLst>
        </c:ser>
        <c:dLbls>
          <c:showVal val="1"/>
        </c:dLbls>
        <c:gapWidth val="75"/>
        <c:axId val="45986560"/>
        <c:axId val="45988096"/>
      </c:barChart>
      <c:catAx>
        <c:axId val="45986560"/>
        <c:scaling>
          <c:orientation val="minMax"/>
        </c:scaling>
        <c:axPos val="l"/>
        <c:numFmt formatCode="General" sourceLinked="0"/>
        <c:majorTickMark val="none"/>
        <c:tickLblPos val="nextTo"/>
        <c:spPr>
          <a:solidFill>
            <a:schemeClr val="bg1"/>
          </a:solidFill>
        </c:spPr>
        <c:txPr>
          <a:bodyPr/>
          <a:lstStyle/>
          <a:p>
            <a:pPr>
              <a:defRPr sz="1400" b="0"/>
            </a:pPr>
            <a:endParaRPr lang="ru-RU"/>
          </a:p>
        </c:txPr>
        <c:crossAx val="45988096"/>
        <c:crosses val="autoZero"/>
        <c:auto val="1"/>
        <c:lblAlgn val="l"/>
        <c:lblOffset val="100"/>
      </c:catAx>
      <c:valAx>
        <c:axId val="45988096"/>
        <c:scaling>
          <c:orientation val="minMax"/>
        </c:scaling>
        <c:axPos val="b"/>
        <c:numFmt formatCode="General" sourceLinked="1"/>
        <c:majorTickMark val="none"/>
        <c:tickLblPos val="nextTo"/>
        <c:crossAx val="4598656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u="sng"/>
          </a:pPr>
          <a:endParaRPr lang="ru-RU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rotY val="2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7.6320939334637974E-2"/>
                  <c:y val="-8.2815734989648032E-2"/>
                </c:manualLayout>
              </c:layout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C3D-448D-87CF-8B1C942154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2191847863786943E-2"/>
                  <c:y val="-0.11752636412528994"/>
                </c:manualLayout>
              </c:layout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C3D-448D-87CF-8B1C942154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0314802733351803E-2"/>
                  <c:y val="0.15770944264996853"/>
                </c:manualLayout>
              </c:layout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C3D-448D-87CF-8B1C942154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9103417370666047E-2"/>
                  <c:y val="9.7182034338624435E-2"/>
                </c:manualLayout>
              </c:layout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C3D-448D-87CF-8B1C942154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1526400881100388E-2"/>
                  <c:y val="7.0453269528952575E-2"/>
                </c:manualLayout>
              </c:layout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C3D-448D-87CF-8B1C942154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7025830829917135E-3"/>
                  <c:y val="6.9601133507993379E-2"/>
                </c:manualLayout>
              </c:layout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C3D-448D-87CF-8B1C942154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9.7847358121331048E-3"/>
                  <c:y val="8.2815734989648032E-2"/>
                </c:manualLayout>
              </c:layout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3C3D-448D-87CF-8B1C942154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2021079339464127E-2"/>
                  <c:y val="0.10345973121644532"/>
                </c:manualLayout>
              </c:layout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C3D-448D-87CF-8B1C942154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1526418786692772E-2"/>
                  <c:y val="7.0393374741201137E-2"/>
                </c:manualLayout>
              </c:layout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C3D-448D-87CF-8B1C942154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1095890410958916E-2"/>
                  <c:y val="0"/>
                </c:manualLayout>
              </c:layout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C3D-448D-87CF-8B1C942154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9569471624266265E-2"/>
                  <c:y val="-4.5548980290507239E-2"/>
                </c:manualLayout>
              </c:layout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C3D-448D-87CF-8B1C9421542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txPr>
              <a:bodyPr/>
              <a:lstStyle/>
              <a:p>
                <a:pPr>
                  <a:defRPr sz="1400" b="0">
                    <a:latin typeface="+mn-lt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'1 полугодие 2018'!$A$153:$A$163</c:f>
              <c:strCache>
                <c:ptCount val="11"/>
                <c:pt idx="0">
                  <c:v>г. Мурманск (47 чел.) - 43%</c:v>
                </c:pt>
                <c:pt idx="1">
                  <c:v>г. Апатиты (27 чел.) -25%</c:v>
                </c:pt>
                <c:pt idx="2">
                  <c:v>г. Мончегорск (10 чел.) - 9%</c:v>
                </c:pt>
                <c:pt idx="3">
                  <c:v>Кольский район (6 чел.) - 5 %</c:v>
                </c:pt>
                <c:pt idx="4">
                  <c:v>Кандалакшский район (5 чел.) -4%</c:v>
                </c:pt>
                <c:pt idx="5">
                  <c:v>Печенгский район (5 чел.) - 4 %</c:v>
                </c:pt>
                <c:pt idx="6">
                  <c:v>г. Кировск (4 чел.) - 4%</c:v>
                </c:pt>
                <c:pt idx="7">
                  <c:v>г. Оленегорск (3 чел.) - 3%</c:v>
                </c:pt>
                <c:pt idx="8">
                  <c:v>ЗАТО г. Североморск (1 чел.) -  1%</c:v>
                </c:pt>
                <c:pt idx="9">
                  <c:v>Ловозерский район (1 чел.) - 1%</c:v>
                </c:pt>
                <c:pt idx="10">
                  <c:v>Терский район (1 чел.) - 1%</c:v>
                </c:pt>
              </c:strCache>
            </c:strRef>
          </c:cat>
          <c:val>
            <c:numRef>
              <c:f>'1 полугодие 2018'!$B$153:$B$163</c:f>
              <c:numCache>
                <c:formatCode>General</c:formatCode>
                <c:ptCount val="11"/>
                <c:pt idx="0">
                  <c:v>47</c:v>
                </c:pt>
                <c:pt idx="1">
                  <c:v>27</c:v>
                </c:pt>
                <c:pt idx="2">
                  <c:v>10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3C3D-448D-87CF-8B1C9421542B}"/>
            </c:ext>
          </c:extLst>
        </c:ser>
        <c:dLbls/>
      </c:pie3DChart>
    </c:plotArea>
    <c:legend>
      <c:legendPos val="b"/>
      <c:layout>
        <c:manualLayout>
          <c:xMode val="edge"/>
          <c:yMode val="edge"/>
          <c:x val="9.4338895960445882E-2"/>
          <c:y val="0.52760114766111765"/>
          <c:w val="0.80861962499611673"/>
          <c:h val="0.45492367534620193"/>
        </c:manualLayout>
      </c:layout>
      <c:txPr>
        <a:bodyPr/>
        <a:lstStyle/>
        <a:p>
          <a:pPr>
            <a:defRPr sz="1200" baseline="0">
              <a:latin typeface="+mn-lt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0"/>
      <c:rotY val="10"/>
      <c:rAngAx val="1"/>
    </c:view3D>
    <c:plotArea>
      <c:layout>
        <c:manualLayout>
          <c:layoutTarget val="inner"/>
          <c:xMode val="edge"/>
          <c:yMode val="edge"/>
          <c:x val="5.5555555555555558E-3"/>
          <c:y val="2.9461942257217894E-3"/>
          <c:w val="0.98888888888888893"/>
          <c:h val="0.81435420291764737"/>
        </c:manualLayout>
      </c:layout>
      <c:bar3DChart>
        <c:barDir val="bar"/>
        <c:grouping val="stacked"/>
        <c:ser>
          <c:idx val="0"/>
          <c:order val="0"/>
          <c:tx>
            <c:strRef>
              <c:f>Лист1!$A$110</c:f>
              <c:strCache>
                <c:ptCount val="1"/>
                <c:pt idx="0">
                  <c:v>количество вновь выявленных граждан, над которыми необходимо установление опеки (попечительства)</c:v>
                </c:pt>
              </c:strCache>
            </c:strRef>
          </c:tx>
          <c:dLbls>
            <c:dLbl>
              <c:idx val="0"/>
              <c:layout>
                <c:manualLayout>
                  <c:x val="9.2763727049089223E-2"/>
                  <c:y val="-5.0925909412221623E-2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63C-4447-B00B-54E6D1F08BB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5322992233300625"/>
                  <c:y val="-5.7655294428429336E-2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63C-4447-B00B-54E6D1F08BB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6101450396067832"/>
                  <c:y val="-5.4855650369085962E-2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63C-4447-B00B-54E6D1F08BB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5063578674683098"/>
                  <c:y val="-5.2190921331114123E-2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Val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63C-4447-B00B-54E6D1F08BB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Лист1!$B$109:$E$109</c:f>
              <c:strCache>
                <c:ptCount val="4"/>
                <c:pt idx="0">
                  <c:v>за 2015 г.</c:v>
                </c:pt>
                <c:pt idx="1">
                  <c:v>за 2016 г.</c:v>
                </c:pt>
                <c:pt idx="2">
                  <c:v>за 2017 г.</c:v>
                </c:pt>
                <c:pt idx="3">
                  <c:v>за 9 мес. 2018 г.</c:v>
                </c:pt>
              </c:strCache>
            </c:strRef>
          </c:cat>
          <c:val>
            <c:numRef>
              <c:f>Лист1!$B$110:$E$110</c:f>
              <c:numCache>
                <c:formatCode>General</c:formatCode>
                <c:ptCount val="4"/>
                <c:pt idx="0">
                  <c:v>64</c:v>
                </c:pt>
                <c:pt idx="1">
                  <c:v>126</c:v>
                </c:pt>
                <c:pt idx="2">
                  <c:v>130</c:v>
                </c:pt>
                <c:pt idx="3">
                  <c:v>123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63C-4447-B00B-54E6D1F08BBF}"/>
            </c:ext>
          </c:extLst>
        </c:ser>
        <c:dLbls/>
        <c:shape val="cylinder"/>
        <c:axId val="45749760"/>
        <c:axId val="45751296"/>
        <c:axId val="0"/>
      </c:bar3DChart>
      <c:catAx>
        <c:axId val="45749760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45751296"/>
        <c:crosses val="autoZero"/>
        <c:auto val="1"/>
        <c:lblAlgn val="ctr"/>
        <c:lblOffset val="100"/>
      </c:catAx>
      <c:valAx>
        <c:axId val="45751296"/>
        <c:scaling>
          <c:orientation val="minMax"/>
        </c:scaling>
        <c:delete val="1"/>
        <c:axPos val="b"/>
        <c:numFmt formatCode="General" sourceLinked="1"/>
        <c:tickLblPos val="none"/>
        <c:crossAx val="457497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0236816777637543"/>
          <c:w val="0.99206946048746059"/>
          <c:h val="0.16032562569201639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spPr>
    <a:ln>
      <a:noFill/>
    </a:ln>
  </c:sp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B35C00-C56E-4416-9036-5C8290F173F9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F9ED34-6D7E-4B5E-AC37-57FA180E3E94}" type="pres">
      <dgm:prSet presAssocID="{52B35C00-C56E-4416-9036-5C8290F173F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9E4905C9-89E7-440B-8C16-31082026E8FB}" type="presOf" srcId="{52B35C00-C56E-4416-9036-5C8290F173F9}" destId="{7DF9ED34-6D7E-4B5E-AC37-57FA180E3E9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B35C00-C56E-4416-9036-5C8290F173F9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61AB1D7-C4E4-4F97-BA09-CFAACA95AFAE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ru-RU" sz="2000" dirty="0">
              <a:latin typeface="Arial" pitchFamily="34" charset="0"/>
              <a:cs typeface="Arial" pitchFamily="34" charset="0"/>
            </a:rPr>
            <a:t>от 27.06.2014  </a:t>
          </a:r>
        </a:p>
        <a:p>
          <a:r>
            <a:rPr lang="ru-RU" sz="2000" dirty="0">
              <a:latin typeface="Arial" pitchFamily="34" charset="0"/>
              <a:cs typeface="Arial" pitchFamily="34" charset="0"/>
            </a:rPr>
            <a:t>№ 270</a:t>
          </a:r>
        </a:p>
      </dgm:t>
    </dgm:pt>
    <dgm:pt modelId="{71670CAB-15C7-4873-82B8-6DAEC55332C8}" type="parTrans" cxnId="{3B994352-6DA7-4B4E-B27A-4C2C791E025A}">
      <dgm:prSet/>
      <dgm:spPr/>
      <dgm:t>
        <a:bodyPr/>
        <a:lstStyle/>
        <a:p>
          <a:endParaRPr lang="ru-RU"/>
        </a:p>
      </dgm:t>
    </dgm:pt>
    <dgm:pt modelId="{F4BE0E4B-07A5-481B-B266-074B85D2D9AD}" type="sibTrans" cxnId="{3B994352-6DA7-4B4E-B27A-4C2C791E025A}">
      <dgm:prSet/>
      <dgm:spPr/>
      <dgm:t>
        <a:bodyPr/>
        <a:lstStyle/>
        <a:p>
          <a:endParaRPr lang="ru-RU"/>
        </a:p>
      </dgm:t>
    </dgm:pt>
    <dgm:pt modelId="{1C48C51D-E4E8-40F6-955A-A6FF74742FC4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dirty="0">
              <a:latin typeface="Arial" pitchFamily="34" charset="0"/>
              <a:ea typeface="Arial Unicode MS" panose="020B0604020202020204" pitchFamily="34" charset="-128"/>
              <a:cs typeface="Arial" pitchFamily="34" charset="0"/>
            </a:rPr>
            <a:t>«Об утверждении методических рекомендаций по заполнению отчета опекуна о хранении, об использовании имущества совершеннолетнего недееспособного гражданина и управлении этим имуществом»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6AA2BBD1-94F3-4AE7-B9D9-008E9FCE8EC4}" type="parTrans" cxnId="{B792ABBC-F509-4373-89C5-32DFC3FCFAD3}">
      <dgm:prSet/>
      <dgm:spPr/>
      <dgm:t>
        <a:bodyPr/>
        <a:lstStyle/>
        <a:p>
          <a:endParaRPr lang="ru-RU"/>
        </a:p>
      </dgm:t>
    </dgm:pt>
    <dgm:pt modelId="{8DF5B977-6B5C-47FD-A94C-1967F3081B83}" type="sibTrans" cxnId="{B792ABBC-F509-4373-89C5-32DFC3FCFAD3}">
      <dgm:prSet/>
      <dgm:spPr/>
      <dgm:t>
        <a:bodyPr/>
        <a:lstStyle/>
        <a:p>
          <a:endParaRPr lang="ru-RU"/>
        </a:p>
      </dgm:t>
    </dgm:pt>
    <dgm:pt modelId="{F2D392B2-6D1F-428E-A2E5-B59FC6D83C00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ru-RU" sz="2000" dirty="0">
              <a:latin typeface="Arial" pitchFamily="34" charset="0"/>
              <a:cs typeface="Arial" pitchFamily="34" charset="0"/>
            </a:rPr>
            <a:t>от  25.11.2016 </a:t>
          </a:r>
        </a:p>
        <a:p>
          <a:r>
            <a:rPr lang="ru-RU" sz="2000" dirty="0">
              <a:latin typeface="Arial" pitchFamily="34" charset="0"/>
              <a:cs typeface="Arial" pitchFamily="34" charset="0"/>
            </a:rPr>
            <a:t>№ 722</a:t>
          </a:r>
        </a:p>
      </dgm:t>
    </dgm:pt>
    <dgm:pt modelId="{BC428D4B-1085-4769-9467-ED5A7CFAA6F7}" type="parTrans" cxnId="{970236F3-17CE-4477-B1E0-A3DF1A9F281F}">
      <dgm:prSet/>
      <dgm:spPr/>
      <dgm:t>
        <a:bodyPr/>
        <a:lstStyle/>
        <a:p>
          <a:endParaRPr lang="ru-RU"/>
        </a:p>
      </dgm:t>
    </dgm:pt>
    <dgm:pt modelId="{D22C8E20-8C37-4C89-8B5F-D2C65E774467}" type="sibTrans" cxnId="{970236F3-17CE-4477-B1E0-A3DF1A9F281F}">
      <dgm:prSet/>
      <dgm:spPr/>
      <dgm:t>
        <a:bodyPr/>
        <a:lstStyle/>
        <a:p>
          <a:endParaRPr lang="ru-RU"/>
        </a:p>
      </dgm:t>
    </dgm:pt>
    <dgm:pt modelId="{07B46D52-5D67-4D68-9C58-5FE2D588C8D2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dirty="0">
              <a:latin typeface="Arial" pitchFamily="34" charset="0"/>
              <a:ea typeface="Arial Unicode MS" panose="020B0604020202020204" pitchFamily="34" charset="-128"/>
              <a:cs typeface="Arial" pitchFamily="34" charset="0"/>
            </a:rPr>
            <a:t>«Об утверждении формы описи имущества совершеннолетнего недееспособного гражданина и методических рекомендаций по заполнению описи имущества совершеннолетнего недееспособного гражданина»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C0025CE8-C6D6-487E-AACD-4C8843C76CDA}" type="parTrans" cxnId="{7A42C666-9197-4B72-8491-FB73CEDAE830}">
      <dgm:prSet/>
      <dgm:spPr/>
      <dgm:t>
        <a:bodyPr/>
        <a:lstStyle/>
        <a:p>
          <a:endParaRPr lang="ru-RU"/>
        </a:p>
      </dgm:t>
    </dgm:pt>
    <dgm:pt modelId="{6EA4093B-CE02-4D69-8EEF-27D529FAD2FF}" type="sibTrans" cxnId="{7A42C666-9197-4B72-8491-FB73CEDAE830}">
      <dgm:prSet/>
      <dgm:spPr/>
      <dgm:t>
        <a:bodyPr/>
        <a:lstStyle/>
        <a:p>
          <a:endParaRPr lang="ru-RU"/>
        </a:p>
      </dgm:t>
    </dgm:pt>
    <dgm:pt modelId="{9FF2F819-226D-40FC-BFE4-77787BFDF953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ru-RU" sz="2000" dirty="0">
              <a:latin typeface="Arial" pitchFamily="34" charset="0"/>
              <a:cs typeface="Arial" pitchFamily="34" charset="0"/>
            </a:rPr>
            <a:t>от 01.06.2015 </a:t>
          </a:r>
        </a:p>
        <a:p>
          <a:r>
            <a:rPr lang="ru-RU" sz="2000" dirty="0">
              <a:latin typeface="Arial" pitchFamily="34" charset="0"/>
              <a:cs typeface="Arial" pitchFamily="34" charset="0"/>
            </a:rPr>
            <a:t>№ 252</a:t>
          </a:r>
        </a:p>
      </dgm:t>
    </dgm:pt>
    <dgm:pt modelId="{56EE69B7-012A-4777-9F7A-DFD29E78CDDA}" type="parTrans" cxnId="{015C81EC-E642-4DD7-A777-C0A1657F62B0}">
      <dgm:prSet/>
      <dgm:spPr/>
      <dgm:t>
        <a:bodyPr/>
        <a:lstStyle/>
        <a:p>
          <a:endParaRPr lang="ru-RU"/>
        </a:p>
      </dgm:t>
    </dgm:pt>
    <dgm:pt modelId="{FB384AA5-7C76-448E-ADB4-CC8D2AD0EF03}" type="sibTrans" cxnId="{015C81EC-E642-4DD7-A777-C0A1657F62B0}">
      <dgm:prSet/>
      <dgm:spPr/>
      <dgm:t>
        <a:bodyPr/>
        <a:lstStyle/>
        <a:p>
          <a:endParaRPr lang="ru-RU"/>
        </a:p>
      </dgm:t>
    </dgm:pt>
    <dgm:pt modelId="{CF728FB9-D8BE-47C5-BDD1-E925704CC44A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>
              <a:latin typeface="Arial" pitchFamily="34" charset="0"/>
              <a:ea typeface="Arial Unicode MS" pitchFamily="34" charset="-128"/>
              <a:cs typeface="Arial" pitchFamily="34" charset="0"/>
            </a:rPr>
            <a:t>«Об утверждении административного регламента по предоставлению государственной услуги «Выдача разрешений на совершение сделок с имуществом, принадлежащим подопечным гражданам, и расходование денежных средств, принадлежащих совершеннолетним подопечным»</a:t>
          </a:r>
        </a:p>
      </dgm:t>
    </dgm:pt>
    <dgm:pt modelId="{F4430828-6B15-44E7-B619-22D0C6F018CC}" type="parTrans" cxnId="{5F3EDED5-E0F9-4064-8FCA-EA5419F7BB69}">
      <dgm:prSet/>
      <dgm:spPr/>
      <dgm:t>
        <a:bodyPr/>
        <a:lstStyle/>
        <a:p>
          <a:endParaRPr lang="ru-RU"/>
        </a:p>
      </dgm:t>
    </dgm:pt>
    <dgm:pt modelId="{99463234-3E20-4170-BF03-101C0E06B37E}" type="sibTrans" cxnId="{5F3EDED5-E0F9-4064-8FCA-EA5419F7BB69}">
      <dgm:prSet/>
      <dgm:spPr/>
      <dgm:t>
        <a:bodyPr/>
        <a:lstStyle/>
        <a:p>
          <a:endParaRPr lang="ru-RU"/>
        </a:p>
      </dgm:t>
    </dgm:pt>
    <dgm:pt modelId="{69DD8352-137B-4D06-8312-10BD01DA8C10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ru-RU" sz="2000" dirty="0">
              <a:latin typeface="Arial" pitchFamily="34" charset="0"/>
              <a:cs typeface="Arial" pitchFamily="34" charset="0"/>
            </a:rPr>
            <a:t>от  01.02.2016 № 154</a:t>
          </a:r>
        </a:p>
      </dgm:t>
    </dgm:pt>
    <dgm:pt modelId="{61C039C6-31A3-4FD1-A62A-202D322AC63E}" type="parTrans" cxnId="{0C7102C5-DC5E-4C28-8DF2-D5F95F2F2748}">
      <dgm:prSet/>
      <dgm:spPr/>
      <dgm:t>
        <a:bodyPr/>
        <a:lstStyle/>
        <a:p>
          <a:endParaRPr lang="ru-RU"/>
        </a:p>
      </dgm:t>
    </dgm:pt>
    <dgm:pt modelId="{1D08DC92-F999-45A3-8778-6C41A6B9A40F}" type="sibTrans" cxnId="{0C7102C5-DC5E-4C28-8DF2-D5F95F2F2748}">
      <dgm:prSet/>
      <dgm:spPr/>
      <dgm:t>
        <a:bodyPr/>
        <a:lstStyle/>
        <a:p>
          <a:endParaRPr lang="ru-RU"/>
        </a:p>
      </dgm:t>
    </dgm:pt>
    <dgm:pt modelId="{6D19220B-DDB2-413E-A481-06E9ED2AA4A1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ru-RU" sz="1300" b="0" dirty="0">
              <a:latin typeface="Arial" pitchFamily="34" charset="0"/>
              <a:ea typeface="Arial Unicode MS" pitchFamily="34" charset="-128"/>
              <a:cs typeface="Arial" pitchFamily="34" charset="0"/>
            </a:rPr>
            <a:t>«Об утверждении административного регламента по предоставлению государственной услуги «Заключение договора доверительного управления имуществом органом опеки и попечительства в отношении совершеннолетних граждан»</a:t>
          </a:r>
        </a:p>
      </dgm:t>
    </dgm:pt>
    <dgm:pt modelId="{4F0F71AF-DDD0-432C-BB7D-EC6D02900437}" type="parTrans" cxnId="{22C91DDC-39C7-4E56-BD1B-526179F3A713}">
      <dgm:prSet/>
      <dgm:spPr/>
      <dgm:t>
        <a:bodyPr/>
        <a:lstStyle/>
        <a:p>
          <a:endParaRPr lang="ru-RU"/>
        </a:p>
      </dgm:t>
    </dgm:pt>
    <dgm:pt modelId="{BB934F8E-BA25-489B-9C53-01298604CE4E}" type="sibTrans" cxnId="{22C91DDC-39C7-4E56-BD1B-526179F3A713}">
      <dgm:prSet/>
      <dgm:spPr/>
      <dgm:t>
        <a:bodyPr/>
        <a:lstStyle/>
        <a:p>
          <a:endParaRPr lang="ru-RU"/>
        </a:p>
      </dgm:t>
    </dgm:pt>
    <dgm:pt modelId="{7DF9ED34-6D7E-4B5E-AC37-57FA180E3E94}" type="pres">
      <dgm:prSet presAssocID="{52B35C00-C56E-4416-9036-5C8290F173F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28E531-BAA8-4862-A685-3F856EE03629}" type="pres">
      <dgm:prSet presAssocID="{661AB1D7-C4E4-4F97-BA09-CFAACA95AFAE}" presName="linNode" presStyleCnt="0"/>
      <dgm:spPr/>
    </dgm:pt>
    <dgm:pt modelId="{539BB250-3A48-4D68-B934-C70A846B963C}" type="pres">
      <dgm:prSet presAssocID="{661AB1D7-C4E4-4F97-BA09-CFAACA95AFAE}" presName="parentText" presStyleLbl="node1" presStyleIdx="0" presStyleCnt="5" custScaleX="75847" custScaleY="20257" custLinFactNeighborX="-47" custLinFactNeighborY="1575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A2A27F-48F4-48D6-A258-2A3B978E080E}" type="pres">
      <dgm:prSet presAssocID="{661AB1D7-C4E4-4F97-BA09-CFAACA95AFAE}" presName="descendantText" presStyleLbl="alignAccFollowNode1" presStyleIdx="0" presStyleCnt="3" custScaleX="114096" custScaleY="25820" custLinFactY="29488" custLinFactNeighborX="-216" custLinFactNeighborY="10000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B4B157BD-CE04-4C04-8C27-F85C80AF8AE8}" type="pres">
      <dgm:prSet presAssocID="{F4BE0E4B-07A5-481B-B266-074B85D2D9AD}" presName="sp" presStyleCnt="0"/>
      <dgm:spPr/>
    </dgm:pt>
    <dgm:pt modelId="{33F7BF49-EBCE-4D69-B688-86642A1CB8AB}" type="pres">
      <dgm:prSet presAssocID="{F2D392B2-6D1F-428E-A2E5-B59FC6D83C00}" presName="linNode" presStyleCnt="0"/>
      <dgm:spPr/>
    </dgm:pt>
    <dgm:pt modelId="{4F1631D1-214A-4594-807E-0CE97A770976}" type="pres">
      <dgm:prSet presAssocID="{F2D392B2-6D1F-428E-A2E5-B59FC6D83C00}" presName="parentText" presStyleLbl="node1" presStyleIdx="1" presStyleCnt="5" custScaleX="74891" custScaleY="21083" custLinFactNeighborX="130" custLinFactNeighborY="768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BB04D9-1DA1-4288-B323-F093DB0177C3}" type="pres">
      <dgm:prSet presAssocID="{F2D392B2-6D1F-428E-A2E5-B59FC6D83C00}" presName="descendantText" presStyleLbl="alignAccFollowNode1" presStyleIdx="1" presStyleCnt="3" custScaleX="113446" custScaleY="23295" custLinFactNeighborX="306" custLinFactNeighborY="-1219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4B3D4E42-583A-4AA1-B9BC-0A144F161188}" type="pres">
      <dgm:prSet presAssocID="{D22C8E20-8C37-4C89-8B5F-D2C65E774467}" presName="sp" presStyleCnt="0"/>
      <dgm:spPr/>
    </dgm:pt>
    <dgm:pt modelId="{E8F551E9-3FB8-418F-AD0C-BE99DE81E2B0}" type="pres">
      <dgm:prSet presAssocID="{9FF2F819-226D-40FC-BFE4-77787BFDF953}" presName="linNode" presStyleCnt="0"/>
      <dgm:spPr/>
    </dgm:pt>
    <dgm:pt modelId="{DAF15A27-418F-4EC3-9DC0-C47D0848E150}" type="pres">
      <dgm:prSet presAssocID="{9FF2F819-226D-40FC-BFE4-77787BFDF953}" presName="parentText" presStyleLbl="node1" presStyleIdx="2" presStyleCnt="5" custScaleX="75824" custScaleY="23011" custLinFactNeighborX="-588" custLinFactNeighborY="-108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E26BC3-2445-4ABC-BB8E-C7FD4DCE849A}" type="pres">
      <dgm:prSet presAssocID="{9FF2F819-226D-40FC-BFE4-77787BFDF953}" presName="descendantText" presStyleLbl="alignAccFollowNode1" presStyleIdx="2" presStyleCnt="3" custScaleX="116616" custScaleY="28974" custLinFactNeighborX="726" custLinFactNeighborY="-1288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7BE2D4EE-2D21-45CE-8E3E-98668DF2BDBE}" type="pres">
      <dgm:prSet presAssocID="{FB384AA5-7C76-448E-ADB4-CC8D2AD0EF03}" presName="sp" presStyleCnt="0"/>
      <dgm:spPr/>
    </dgm:pt>
    <dgm:pt modelId="{3B4AC041-759D-4B96-B3A0-9A87A7E54925}" type="pres">
      <dgm:prSet presAssocID="{69DD8352-137B-4D06-8312-10BD01DA8C10}" presName="linNode" presStyleCnt="0"/>
      <dgm:spPr/>
    </dgm:pt>
    <dgm:pt modelId="{41E9AF71-8FDD-4E3F-93DE-A8CAB798CDD8}" type="pres">
      <dgm:prSet presAssocID="{69DD8352-137B-4D06-8312-10BD01DA8C10}" presName="parentText" presStyleLbl="node1" presStyleIdx="3" presStyleCnt="5" custScaleX="74286" custScaleY="25213" custLinFactNeighborX="231" custLinFactNeighborY="-10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9F3200-8EFF-4934-81E5-B28C2C266ADE}" type="pres">
      <dgm:prSet presAssocID="{1D08DC92-F999-45A3-8778-6C41A6B9A40F}" presName="sp" presStyleCnt="0"/>
      <dgm:spPr/>
    </dgm:pt>
    <dgm:pt modelId="{6294163B-5108-4BE6-8A12-CE2F12DA8296}" type="pres">
      <dgm:prSet presAssocID="{6D19220B-DDB2-413E-A481-06E9ED2AA4A1}" presName="linNode" presStyleCnt="0"/>
      <dgm:spPr/>
    </dgm:pt>
    <dgm:pt modelId="{939AC3F0-5F97-4C53-BD98-80174B7861EE}" type="pres">
      <dgm:prSet presAssocID="{6D19220B-DDB2-413E-A481-06E9ED2AA4A1}" presName="parentText" presStyleLbl="node1" presStyleIdx="4" presStyleCnt="5" custScaleX="204133" custScaleY="24379" custLinFactNeighborX="74818" custLinFactNeighborY="-39329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</dgm:ptLst>
  <dgm:cxnLst>
    <dgm:cxn modelId="{015C81EC-E642-4DD7-A777-C0A1657F62B0}" srcId="{52B35C00-C56E-4416-9036-5C8290F173F9}" destId="{9FF2F819-226D-40FC-BFE4-77787BFDF953}" srcOrd="2" destOrd="0" parTransId="{56EE69B7-012A-4777-9F7A-DFD29E78CDDA}" sibTransId="{FB384AA5-7C76-448E-ADB4-CC8D2AD0EF03}"/>
    <dgm:cxn modelId="{89768BC7-6944-48B9-BC5A-71802DFBA0C7}" type="presOf" srcId="{F2D392B2-6D1F-428E-A2E5-B59FC6D83C00}" destId="{4F1631D1-214A-4594-807E-0CE97A770976}" srcOrd="0" destOrd="0" presId="urn:microsoft.com/office/officeart/2005/8/layout/vList5"/>
    <dgm:cxn modelId="{E1BEBF86-8F03-483F-A875-651C8C4592C9}" type="presOf" srcId="{6D19220B-DDB2-413E-A481-06E9ED2AA4A1}" destId="{939AC3F0-5F97-4C53-BD98-80174B7861EE}" srcOrd="0" destOrd="0" presId="urn:microsoft.com/office/officeart/2005/8/layout/vList5"/>
    <dgm:cxn modelId="{B3CEF27B-3AB7-4B85-B7A8-A27F2897F6F8}" type="presOf" srcId="{52B35C00-C56E-4416-9036-5C8290F173F9}" destId="{7DF9ED34-6D7E-4B5E-AC37-57FA180E3E94}" srcOrd="0" destOrd="0" presId="urn:microsoft.com/office/officeart/2005/8/layout/vList5"/>
    <dgm:cxn modelId="{2593B413-ECB3-4ACB-8176-A3992D41A2F3}" type="presOf" srcId="{07B46D52-5D67-4D68-9C58-5FE2D588C8D2}" destId="{08BB04D9-1DA1-4288-B323-F093DB0177C3}" srcOrd="0" destOrd="0" presId="urn:microsoft.com/office/officeart/2005/8/layout/vList5"/>
    <dgm:cxn modelId="{7A42C666-9197-4B72-8491-FB73CEDAE830}" srcId="{F2D392B2-6D1F-428E-A2E5-B59FC6D83C00}" destId="{07B46D52-5D67-4D68-9C58-5FE2D588C8D2}" srcOrd="0" destOrd="0" parTransId="{C0025CE8-C6D6-487E-AACD-4C8843C76CDA}" sibTransId="{6EA4093B-CE02-4D69-8EEF-27D529FAD2FF}"/>
    <dgm:cxn modelId="{410E8D3C-5F55-45EC-AC2B-2161083254BB}" type="presOf" srcId="{CF728FB9-D8BE-47C5-BDD1-E925704CC44A}" destId="{EBE26BC3-2445-4ABC-BB8E-C7FD4DCE849A}" srcOrd="0" destOrd="0" presId="urn:microsoft.com/office/officeart/2005/8/layout/vList5"/>
    <dgm:cxn modelId="{78C6D027-7C1A-4366-B791-EA2D5F668F9A}" type="presOf" srcId="{9FF2F819-226D-40FC-BFE4-77787BFDF953}" destId="{DAF15A27-418F-4EC3-9DC0-C47D0848E150}" srcOrd="0" destOrd="0" presId="urn:microsoft.com/office/officeart/2005/8/layout/vList5"/>
    <dgm:cxn modelId="{3B994352-6DA7-4B4E-B27A-4C2C791E025A}" srcId="{52B35C00-C56E-4416-9036-5C8290F173F9}" destId="{661AB1D7-C4E4-4F97-BA09-CFAACA95AFAE}" srcOrd="0" destOrd="0" parTransId="{71670CAB-15C7-4873-82B8-6DAEC55332C8}" sibTransId="{F4BE0E4B-07A5-481B-B266-074B85D2D9AD}"/>
    <dgm:cxn modelId="{0C7102C5-DC5E-4C28-8DF2-D5F95F2F2748}" srcId="{52B35C00-C56E-4416-9036-5C8290F173F9}" destId="{69DD8352-137B-4D06-8312-10BD01DA8C10}" srcOrd="3" destOrd="0" parTransId="{61C039C6-31A3-4FD1-A62A-202D322AC63E}" sibTransId="{1D08DC92-F999-45A3-8778-6C41A6B9A40F}"/>
    <dgm:cxn modelId="{5F3EDED5-E0F9-4064-8FCA-EA5419F7BB69}" srcId="{9FF2F819-226D-40FC-BFE4-77787BFDF953}" destId="{CF728FB9-D8BE-47C5-BDD1-E925704CC44A}" srcOrd="0" destOrd="0" parTransId="{F4430828-6B15-44E7-B619-22D0C6F018CC}" sibTransId="{99463234-3E20-4170-BF03-101C0E06B37E}"/>
    <dgm:cxn modelId="{7C55C004-3D3C-4BA0-88DE-96F98A565A1F}" type="presOf" srcId="{661AB1D7-C4E4-4F97-BA09-CFAACA95AFAE}" destId="{539BB250-3A48-4D68-B934-C70A846B963C}" srcOrd="0" destOrd="0" presId="urn:microsoft.com/office/officeart/2005/8/layout/vList5"/>
    <dgm:cxn modelId="{73312ACF-BCD2-4B78-BD0D-C5040F529F1D}" type="presOf" srcId="{69DD8352-137B-4D06-8312-10BD01DA8C10}" destId="{41E9AF71-8FDD-4E3F-93DE-A8CAB798CDD8}" srcOrd="0" destOrd="0" presId="urn:microsoft.com/office/officeart/2005/8/layout/vList5"/>
    <dgm:cxn modelId="{FD66870E-47A7-474B-9525-40A1E6286878}" type="presOf" srcId="{1C48C51D-E4E8-40F6-955A-A6FF74742FC4}" destId="{60A2A27F-48F4-48D6-A258-2A3B978E080E}" srcOrd="0" destOrd="0" presId="urn:microsoft.com/office/officeart/2005/8/layout/vList5"/>
    <dgm:cxn modelId="{B792ABBC-F509-4373-89C5-32DFC3FCFAD3}" srcId="{661AB1D7-C4E4-4F97-BA09-CFAACA95AFAE}" destId="{1C48C51D-E4E8-40F6-955A-A6FF74742FC4}" srcOrd="0" destOrd="0" parTransId="{6AA2BBD1-94F3-4AE7-B9D9-008E9FCE8EC4}" sibTransId="{8DF5B977-6B5C-47FD-A94C-1967F3081B83}"/>
    <dgm:cxn modelId="{970236F3-17CE-4477-B1E0-A3DF1A9F281F}" srcId="{52B35C00-C56E-4416-9036-5C8290F173F9}" destId="{F2D392B2-6D1F-428E-A2E5-B59FC6D83C00}" srcOrd="1" destOrd="0" parTransId="{BC428D4B-1085-4769-9467-ED5A7CFAA6F7}" sibTransId="{D22C8E20-8C37-4C89-8B5F-D2C65E774467}"/>
    <dgm:cxn modelId="{22C91DDC-39C7-4E56-BD1B-526179F3A713}" srcId="{52B35C00-C56E-4416-9036-5C8290F173F9}" destId="{6D19220B-DDB2-413E-A481-06E9ED2AA4A1}" srcOrd="4" destOrd="0" parTransId="{4F0F71AF-DDD0-432C-BB7D-EC6D02900437}" sibTransId="{BB934F8E-BA25-489B-9C53-01298604CE4E}"/>
    <dgm:cxn modelId="{5DD0F541-324E-4304-9485-4DF5B9617A27}" type="presParOf" srcId="{7DF9ED34-6D7E-4B5E-AC37-57FA180E3E94}" destId="{F128E531-BAA8-4862-A685-3F856EE03629}" srcOrd="0" destOrd="0" presId="urn:microsoft.com/office/officeart/2005/8/layout/vList5"/>
    <dgm:cxn modelId="{C9300D81-EEF3-4396-93CD-F4275D7A1087}" type="presParOf" srcId="{F128E531-BAA8-4862-A685-3F856EE03629}" destId="{539BB250-3A48-4D68-B934-C70A846B963C}" srcOrd="0" destOrd="0" presId="urn:microsoft.com/office/officeart/2005/8/layout/vList5"/>
    <dgm:cxn modelId="{D7A7AF8D-2CAB-410F-8A62-88871B1D08F5}" type="presParOf" srcId="{F128E531-BAA8-4862-A685-3F856EE03629}" destId="{60A2A27F-48F4-48D6-A258-2A3B978E080E}" srcOrd="1" destOrd="0" presId="urn:microsoft.com/office/officeart/2005/8/layout/vList5"/>
    <dgm:cxn modelId="{1EDB3A6C-B950-4F4E-A25E-06D6B1172BF5}" type="presParOf" srcId="{7DF9ED34-6D7E-4B5E-AC37-57FA180E3E94}" destId="{B4B157BD-CE04-4C04-8C27-F85C80AF8AE8}" srcOrd="1" destOrd="0" presId="urn:microsoft.com/office/officeart/2005/8/layout/vList5"/>
    <dgm:cxn modelId="{6BFDA8F0-6E21-459E-9F2E-17EE81CF6D26}" type="presParOf" srcId="{7DF9ED34-6D7E-4B5E-AC37-57FA180E3E94}" destId="{33F7BF49-EBCE-4D69-B688-86642A1CB8AB}" srcOrd="2" destOrd="0" presId="urn:microsoft.com/office/officeart/2005/8/layout/vList5"/>
    <dgm:cxn modelId="{9D11CF27-E505-4CE0-BC26-C8569F4EAA0E}" type="presParOf" srcId="{33F7BF49-EBCE-4D69-B688-86642A1CB8AB}" destId="{4F1631D1-214A-4594-807E-0CE97A770976}" srcOrd="0" destOrd="0" presId="urn:microsoft.com/office/officeart/2005/8/layout/vList5"/>
    <dgm:cxn modelId="{D669D4A7-E702-45B9-BD91-1FA74071875B}" type="presParOf" srcId="{33F7BF49-EBCE-4D69-B688-86642A1CB8AB}" destId="{08BB04D9-1DA1-4288-B323-F093DB0177C3}" srcOrd="1" destOrd="0" presId="urn:microsoft.com/office/officeart/2005/8/layout/vList5"/>
    <dgm:cxn modelId="{191069BD-EF74-4A52-832C-E714C922A350}" type="presParOf" srcId="{7DF9ED34-6D7E-4B5E-AC37-57FA180E3E94}" destId="{4B3D4E42-583A-4AA1-B9BC-0A144F161188}" srcOrd="3" destOrd="0" presId="urn:microsoft.com/office/officeart/2005/8/layout/vList5"/>
    <dgm:cxn modelId="{043EB974-6FF4-48D9-82EF-3B365DB02998}" type="presParOf" srcId="{7DF9ED34-6D7E-4B5E-AC37-57FA180E3E94}" destId="{E8F551E9-3FB8-418F-AD0C-BE99DE81E2B0}" srcOrd="4" destOrd="0" presId="urn:microsoft.com/office/officeart/2005/8/layout/vList5"/>
    <dgm:cxn modelId="{78A7B460-762A-44DD-AD0A-C79FA31F89DA}" type="presParOf" srcId="{E8F551E9-3FB8-418F-AD0C-BE99DE81E2B0}" destId="{DAF15A27-418F-4EC3-9DC0-C47D0848E150}" srcOrd="0" destOrd="0" presId="urn:microsoft.com/office/officeart/2005/8/layout/vList5"/>
    <dgm:cxn modelId="{0EB940C9-C98B-4D45-BC0D-67A44E34B7FC}" type="presParOf" srcId="{E8F551E9-3FB8-418F-AD0C-BE99DE81E2B0}" destId="{EBE26BC3-2445-4ABC-BB8E-C7FD4DCE849A}" srcOrd="1" destOrd="0" presId="urn:microsoft.com/office/officeart/2005/8/layout/vList5"/>
    <dgm:cxn modelId="{BB470678-3971-462B-AE1B-1E17ACF42EC7}" type="presParOf" srcId="{7DF9ED34-6D7E-4B5E-AC37-57FA180E3E94}" destId="{7BE2D4EE-2D21-45CE-8E3E-98668DF2BDBE}" srcOrd="5" destOrd="0" presId="urn:microsoft.com/office/officeart/2005/8/layout/vList5"/>
    <dgm:cxn modelId="{EDD4DA90-ECCB-458D-955D-C582DBF80E48}" type="presParOf" srcId="{7DF9ED34-6D7E-4B5E-AC37-57FA180E3E94}" destId="{3B4AC041-759D-4B96-B3A0-9A87A7E54925}" srcOrd="6" destOrd="0" presId="urn:microsoft.com/office/officeart/2005/8/layout/vList5"/>
    <dgm:cxn modelId="{CA4EBC0D-DBEA-4FCB-96D0-074812B738E7}" type="presParOf" srcId="{3B4AC041-759D-4B96-B3A0-9A87A7E54925}" destId="{41E9AF71-8FDD-4E3F-93DE-A8CAB798CDD8}" srcOrd="0" destOrd="0" presId="urn:microsoft.com/office/officeart/2005/8/layout/vList5"/>
    <dgm:cxn modelId="{577545BB-28B3-452D-A3C6-25066E3990F2}" type="presParOf" srcId="{7DF9ED34-6D7E-4B5E-AC37-57FA180E3E94}" destId="{289F3200-8EFF-4934-81E5-B28C2C266ADE}" srcOrd="7" destOrd="0" presId="urn:microsoft.com/office/officeart/2005/8/layout/vList5"/>
    <dgm:cxn modelId="{BFFC2F7A-701F-4C2C-BABE-6A115CD334AD}" type="presParOf" srcId="{7DF9ED34-6D7E-4B5E-AC37-57FA180E3E94}" destId="{6294163B-5108-4BE6-8A12-CE2F12DA8296}" srcOrd="8" destOrd="0" presId="urn:microsoft.com/office/officeart/2005/8/layout/vList5"/>
    <dgm:cxn modelId="{032D0111-11ED-4A23-8B11-237540BF4E50}" type="presParOf" srcId="{6294163B-5108-4BE6-8A12-CE2F12DA8296}" destId="{939AC3F0-5F97-4C53-BD98-80174B7861E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A2A27F-48F4-48D6-A258-2A3B978E080E}">
      <dsp:nvSpPr>
        <dsp:cNvPr id="0" name=""/>
        <dsp:cNvSpPr/>
      </dsp:nvSpPr>
      <dsp:spPr>
        <a:xfrm rot="5400000">
          <a:off x="4919183" y="1687897"/>
          <a:ext cx="861271" cy="6126138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 extrusionH="12700"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>
              <a:latin typeface="Arial" pitchFamily="34" charset="0"/>
              <a:ea typeface="Arial Unicode MS" panose="020B0604020202020204" pitchFamily="34" charset="-128"/>
              <a:cs typeface="Arial" pitchFamily="34" charset="0"/>
            </a:rPr>
            <a:t>«Об утверждении методических рекомендаций по заполнению отчета опекуна о хранении, об использовании имущества совершеннолетнего недееспособного гражданина и управлении этим имуществом»</a:t>
          </a:r>
          <a:endParaRPr lang="ru-RU" sz="1300" kern="1200" dirty="0">
            <a:latin typeface="Arial" pitchFamily="34" charset="0"/>
            <a:cs typeface="Arial" pitchFamily="34" charset="0"/>
          </a:endParaRPr>
        </a:p>
      </dsp:txBody>
      <dsp:txXfrm rot="5400000">
        <a:off x="4919183" y="1687897"/>
        <a:ext cx="861271" cy="6126138"/>
      </dsp:txXfrm>
    </dsp:sp>
    <dsp:sp modelId="{539BB250-3A48-4D68-B934-C70A846B963C}">
      <dsp:nvSpPr>
        <dsp:cNvPr id="0" name=""/>
        <dsp:cNvSpPr/>
      </dsp:nvSpPr>
      <dsp:spPr>
        <a:xfrm>
          <a:off x="1" y="666146"/>
          <a:ext cx="2290748" cy="844634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accent1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itchFamily="34" charset="0"/>
              <a:cs typeface="Arial" pitchFamily="34" charset="0"/>
            </a:rPr>
            <a:t>от 27.06.2014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itchFamily="34" charset="0"/>
              <a:cs typeface="Arial" pitchFamily="34" charset="0"/>
            </a:rPr>
            <a:t>№ 270</a:t>
          </a:r>
        </a:p>
      </dsp:txBody>
      <dsp:txXfrm>
        <a:off x="1" y="666146"/>
        <a:ext cx="2290748" cy="844634"/>
      </dsp:txXfrm>
    </dsp:sp>
    <dsp:sp modelId="{08BB04D9-1DA1-4288-B323-F093DB0177C3}">
      <dsp:nvSpPr>
        <dsp:cNvPr id="0" name=""/>
        <dsp:cNvSpPr/>
      </dsp:nvSpPr>
      <dsp:spPr>
        <a:xfrm rot="5400000">
          <a:off x="4951588" y="-1953926"/>
          <a:ext cx="777045" cy="611512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 extrusionH="12700"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>
              <a:latin typeface="Arial" pitchFamily="34" charset="0"/>
              <a:ea typeface="Arial Unicode MS" panose="020B0604020202020204" pitchFamily="34" charset="-128"/>
              <a:cs typeface="Arial" pitchFamily="34" charset="0"/>
            </a:rPr>
            <a:t>«Об утверждении формы описи имущества совершеннолетнего недееспособного гражданина и методических рекомендаций по заполнению описи имущества совершеннолетнего недееспособного гражданина»</a:t>
          </a:r>
          <a:endParaRPr lang="ru-RU" sz="1300" kern="1200" dirty="0">
            <a:latin typeface="Arial" pitchFamily="34" charset="0"/>
            <a:cs typeface="Arial" pitchFamily="34" charset="0"/>
          </a:endParaRPr>
        </a:p>
      </dsp:txBody>
      <dsp:txXfrm rot="5400000">
        <a:off x="4951588" y="-1953926"/>
        <a:ext cx="777045" cy="6115125"/>
      </dsp:txXfrm>
    </dsp:sp>
    <dsp:sp modelId="{4F1631D1-214A-4594-807E-0CE97A770976}">
      <dsp:nvSpPr>
        <dsp:cNvPr id="0" name=""/>
        <dsp:cNvSpPr/>
      </dsp:nvSpPr>
      <dsp:spPr>
        <a:xfrm>
          <a:off x="9532" y="4273240"/>
          <a:ext cx="2270744" cy="879075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accent1">
              <a:lumMod val="75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itchFamily="34" charset="0"/>
              <a:cs typeface="Arial" pitchFamily="34" charset="0"/>
            </a:rPr>
            <a:t>от  25.11.2016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itchFamily="34" charset="0"/>
              <a:cs typeface="Arial" pitchFamily="34" charset="0"/>
            </a:rPr>
            <a:t>№ 722</a:t>
          </a:r>
        </a:p>
      </dsp:txBody>
      <dsp:txXfrm>
        <a:off x="9532" y="4273240"/>
        <a:ext cx="2270744" cy="879075"/>
      </dsp:txXfrm>
    </dsp:sp>
    <dsp:sp modelId="{EBE26BC3-2445-4ABC-BB8E-C7FD4DCE849A}">
      <dsp:nvSpPr>
        <dsp:cNvPr id="0" name=""/>
        <dsp:cNvSpPr/>
      </dsp:nvSpPr>
      <dsp:spPr>
        <a:xfrm rot="5400000">
          <a:off x="4857554" y="-869802"/>
          <a:ext cx="966478" cy="616322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 extrusionH="12700"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>
              <a:latin typeface="Arial" pitchFamily="34" charset="0"/>
              <a:ea typeface="Arial Unicode MS" pitchFamily="34" charset="-128"/>
              <a:cs typeface="Arial" pitchFamily="34" charset="0"/>
            </a:rPr>
            <a:t>«Об утверждении административного регламента по предоставлению государственной услуги «Выдача разрешений на совершение сделок с имуществом, принадлежащим подопечным гражданам, и расходование денежных средств, принадлежащих совершеннолетним подопечным»</a:t>
          </a:r>
        </a:p>
      </dsp:txBody>
      <dsp:txXfrm rot="5400000">
        <a:off x="4857554" y="-869802"/>
        <a:ext cx="966478" cy="6163226"/>
      </dsp:txXfrm>
    </dsp:sp>
    <dsp:sp modelId="{DAF15A27-418F-4EC3-9DC0-C47D0848E150}">
      <dsp:nvSpPr>
        <dsp:cNvPr id="0" name=""/>
        <dsp:cNvSpPr/>
      </dsp:nvSpPr>
      <dsp:spPr>
        <a:xfrm>
          <a:off x="0" y="1708778"/>
          <a:ext cx="2254131" cy="959464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accent1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itchFamily="34" charset="0"/>
              <a:cs typeface="Arial" pitchFamily="34" charset="0"/>
            </a:rPr>
            <a:t>от 01.06.2015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itchFamily="34" charset="0"/>
              <a:cs typeface="Arial" pitchFamily="34" charset="0"/>
            </a:rPr>
            <a:t>№ 252</a:t>
          </a:r>
        </a:p>
      </dsp:txBody>
      <dsp:txXfrm>
        <a:off x="0" y="1708778"/>
        <a:ext cx="2254131" cy="959464"/>
      </dsp:txXfrm>
    </dsp:sp>
    <dsp:sp modelId="{41E9AF71-8FDD-4E3F-93DE-A8CAB798CDD8}">
      <dsp:nvSpPr>
        <dsp:cNvPr id="0" name=""/>
        <dsp:cNvSpPr/>
      </dsp:nvSpPr>
      <dsp:spPr>
        <a:xfrm>
          <a:off x="9529" y="2900076"/>
          <a:ext cx="2252400" cy="1051279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accent1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latin typeface="Arial" pitchFamily="34" charset="0"/>
              <a:cs typeface="Arial" pitchFamily="34" charset="0"/>
            </a:rPr>
            <a:t>от  01.02.2016 № 154</a:t>
          </a:r>
        </a:p>
      </dsp:txBody>
      <dsp:txXfrm>
        <a:off x="9529" y="2900076"/>
        <a:ext cx="2252400" cy="1051279"/>
      </dsp:txXfrm>
    </dsp:sp>
    <dsp:sp modelId="{939AC3F0-5F97-4C53-BD98-80174B7861EE}">
      <dsp:nvSpPr>
        <dsp:cNvPr id="0" name=""/>
        <dsp:cNvSpPr/>
      </dsp:nvSpPr>
      <dsp:spPr>
        <a:xfrm>
          <a:off x="2232958" y="2953197"/>
          <a:ext cx="6189448" cy="1016504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>
              <a:latin typeface="Arial" pitchFamily="34" charset="0"/>
              <a:ea typeface="Arial Unicode MS" pitchFamily="34" charset="-128"/>
              <a:cs typeface="Arial" pitchFamily="34" charset="0"/>
            </a:rPr>
            <a:t>«Об утверждении административного регламента по предоставлению государственной услуги «Заключение договора доверительного управления имуществом органом опеки и попечительства в отношении совершеннолетних граждан»</a:t>
          </a:r>
        </a:p>
      </dsp:txBody>
      <dsp:txXfrm>
        <a:off x="2232958" y="2953197"/>
        <a:ext cx="6189448" cy="10165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0.12318</cdr:x>
      <cdr:y>0.36344</cdr:y>
    </cdr:from>
    <cdr:to>
      <cdr:x>0.88469</cdr:x>
      <cdr:y>0.44004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 rot="20854371">
          <a:off x="532459" y="958957"/>
          <a:ext cx="3291716" cy="202105"/>
        </a:xfrm>
        <a:prstGeom xmlns:a="http://schemas.openxmlformats.org/drawingml/2006/main" prst="rightArrow">
          <a:avLst>
            <a:gd name="adj1" fmla="val 42334"/>
            <a:gd name="adj2" fmla="val 67701"/>
          </a:avLst>
        </a:prstGeom>
        <a:gradFill xmlns:a="http://schemas.openxmlformats.org/drawingml/2006/main" rotWithShape="1">
          <a:gsLst>
            <a:gs pos="0">
              <a:srgbClr val="A5A5A5">
                <a:lumMod val="110000"/>
                <a:satMod val="105000"/>
                <a:tint val="67000"/>
              </a:srgbClr>
            </a:gs>
            <a:gs pos="50000">
              <a:srgbClr val="A5A5A5">
                <a:lumMod val="105000"/>
                <a:satMod val="103000"/>
                <a:tint val="73000"/>
              </a:srgbClr>
            </a:gs>
            <a:gs pos="100000">
              <a:srgbClr val="A5A5A5">
                <a:lumMod val="105000"/>
                <a:satMod val="109000"/>
                <a:tint val="81000"/>
              </a:srgbClr>
            </a:gs>
          </a:gsLst>
          <a:lin ang="5400000" scaled="0"/>
        </a:gradFill>
        <a:ln xmlns:a="http://schemas.openxmlformats.org/drawingml/2006/main" w="6350" cap="flat" cmpd="sng" algn="ctr">
          <a:solidFill>
            <a:sysClr val="windowText" lastClr="000000">
              <a:lumMod val="65000"/>
              <a:lumOff val="35000"/>
            </a:sysClr>
          </a:solidFill>
          <a:prstDash val="solid"/>
          <a:miter lim="800000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0.13535</cdr:x>
      <cdr:y>0.38508</cdr:y>
    </cdr:from>
    <cdr:to>
      <cdr:x>0.86765</cdr:x>
      <cdr:y>0.47681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 rot="1027013">
          <a:off x="618826" y="1002501"/>
          <a:ext cx="3348080" cy="238795"/>
        </a:xfrm>
        <a:prstGeom xmlns:a="http://schemas.openxmlformats.org/drawingml/2006/main" prst="rightArrow">
          <a:avLst>
            <a:gd name="adj1" fmla="val 42334"/>
            <a:gd name="adj2" fmla="val 67701"/>
          </a:avLst>
        </a:prstGeom>
        <a:gradFill xmlns:a="http://schemas.openxmlformats.org/drawingml/2006/main" rotWithShape="1">
          <a:gsLst>
            <a:gs pos="0">
              <a:srgbClr val="A5A5A5">
                <a:lumMod val="110000"/>
                <a:satMod val="105000"/>
                <a:tint val="67000"/>
              </a:srgbClr>
            </a:gs>
            <a:gs pos="50000">
              <a:srgbClr val="A5A5A5">
                <a:lumMod val="105000"/>
                <a:satMod val="103000"/>
                <a:tint val="73000"/>
              </a:srgbClr>
            </a:gs>
            <a:gs pos="100000">
              <a:srgbClr val="A5A5A5">
                <a:lumMod val="105000"/>
                <a:satMod val="109000"/>
                <a:tint val="81000"/>
              </a:srgbClr>
            </a:gs>
          </a:gsLst>
          <a:lin ang="5400000" scaled="0"/>
        </a:gradFill>
        <a:ln xmlns:a="http://schemas.openxmlformats.org/drawingml/2006/main" w="6350" cap="flat" cmpd="sng" algn="ctr">
          <a:solidFill>
            <a:sysClr val="windowText" lastClr="000000">
              <a:lumMod val="65000"/>
              <a:lumOff val="35000"/>
            </a:sysClr>
          </a:solidFill>
          <a:prstDash val="solid"/>
          <a:miter lim="800000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0.56824</cdr:x>
      <cdr:y>0.01917</cdr:y>
    </cdr:from>
    <cdr:to>
      <cdr:x>0.61199</cdr:x>
      <cdr:y>0.78769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 rot="18386423">
          <a:off x="610635" y="1832201"/>
          <a:ext cx="3662730" cy="181047"/>
        </a:xfrm>
        <a:prstGeom xmlns:a="http://schemas.openxmlformats.org/drawingml/2006/main" prst="rightArrow">
          <a:avLst>
            <a:gd name="adj1" fmla="val 42334"/>
            <a:gd name="adj2" fmla="val 67701"/>
          </a:avLst>
        </a:prstGeom>
        <a:gradFill xmlns:a="http://schemas.openxmlformats.org/drawingml/2006/main" rotWithShape="1">
          <a:gsLst>
            <a:gs pos="0">
              <a:srgbClr val="A5A5A5">
                <a:lumMod val="110000"/>
                <a:satMod val="105000"/>
                <a:tint val="67000"/>
              </a:srgbClr>
            </a:gs>
            <a:gs pos="50000">
              <a:srgbClr val="A5A5A5">
                <a:lumMod val="105000"/>
                <a:satMod val="103000"/>
                <a:tint val="73000"/>
              </a:srgbClr>
            </a:gs>
            <a:gs pos="100000">
              <a:srgbClr val="A5A5A5">
                <a:lumMod val="105000"/>
                <a:satMod val="109000"/>
                <a:tint val="81000"/>
              </a:srgbClr>
            </a:gs>
          </a:gsLst>
          <a:lin ang="5400000" scaled="0"/>
        </a:gradFill>
        <a:ln xmlns:a="http://schemas.openxmlformats.org/drawingml/2006/main" w="6350" cap="flat" cmpd="sng" algn="ctr">
          <a:solidFill>
            <a:sysClr val="windowText" lastClr="000000">
              <a:lumMod val="65000"/>
              <a:lumOff val="35000"/>
            </a:sysClr>
          </a:solidFill>
          <a:prstDash val="solid"/>
          <a:miter lim="800000"/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26.12.2018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26.12.2018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26.12.2018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26.12.2018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26.12.2018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26.12.2018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26.12.2018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26.12.2018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26.12.2018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26.12.2018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2C5FF-CB77-41AA-AB42-11E32A305EDE}" type="datetimeFigureOut">
              <a:rPr lang="ru-RU" smtClean="0"/>
              <a:pPr/>
              <a:t>26.12.2018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2C5FF-CB77-41AA-AB42-11E32A305EDE}" type="datetimeFigureOut">
              <a:rPr lang="ru-RU" smtClean="0"/>
              <a:pPr/>
              <a:t>26.12.2018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51ACC-5885-4EEF-BAC7-6BEEE2D4FC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73720"/>
            <a:ext cx="9144000" cy="5104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2438400"/>
            <a:ext cx="9144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 b="1" cap="all" dirty="0">
              <a:latin typeface="Century Gothic" panose="020B0502020202020204" pitchFamily="34" charset="0"/>
            </a:endParaRPr>
          </a:p>
          <a:p>
            <a:pPr algn="ctr"/>
            <a:r>
              <a:rPr lang="ru-RU" sz="2400" b="1" cap="all" dirty="0">
                <a:latin typeface="Century Gothic" panose="020B0502020202020204" pitchFamily="34" charset="0"/>
              </a:rPr>
              <a:t>О ВЗАИМОДЕЙСТВИИ </a:t>
            </a:r>
          </a:p>
          <a:p>
            <a:pPr algn="ctr"/>
            <a:r>
              <a:rPr lang="ru-RU" sz="2400" b="1" cap="all" dirty="0">
                <a:latin typeface="Century Gothic" panose="020B0502020202020204" pitchFamily="34" charset="0"/>
              </a:rPr>
              <a:t>ОРГАНОВ ОПЕКИ И ПОПЕЧИТЕЛЬСТВА</a:t>
            </a:r>
          </a:p>
          <a:p>
            <a:pPr algn="ctr"/>
            <a:r>
              <a:rPr lang="ru-RU" sz="2400" b="1" cap="all" dirty="0">
                <a:latin typeface="Century Gothic" panose="020B0502020202020204" pitchFamily="34" charset="0"/>
              </a:rPr>
              <a:t> С ПОДВЕДОМСТВЕННЫМИ УЧРЕЖДЕНИЯМИ. </a:t>
            </a:r>
          </a:p>
          <a:p>
            <a:pPr algn="ctr"/>
            <a:r>
              <a:rPr lang="ru-RU" sz="2400" b="1" cap="all" dirty="0">
                <a:latin typeface="Century Gothic" panose="020B0502020202020204" pitchFamily="34" charset="0"/>
              </a:rPr>
              <a:t>ОПЫТ. ПРОБЛЕМЫ. ПУТИ РЕШЕНИЯ.</a:t>
            </a: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sz="1400" dirty="0">
                <a:latin typeface="Century Gothic" pitchFamily="34" charset="0"/>
                <a:ea typeface="+mj-ea"/>
                <a:cs typeface="+mj-cs"/>
              </a:rPr>
              <a:t> </a:t>
            </a: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en-US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latin typeface="Century Gothic" pitchFamily="34" charset="0"/>
              <a:ea typeface="+mj-ea"/>
              <a:cs typeface="+mj-cs"/>
            </a:endParaRPr>
          </a:p>
        </p:txBody>
      </p:sp>
      <p:pic>
        <p:nvPicPr>
          <p:cNvPr id="7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00750" y="4929188"/>
            <a:ext cx="3159125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96199"/>
            <a:ext cx="74676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Century Gothic" pitchFamily="34" charset="0"/>
                <a:ea typeface="+mj-ea"/>
                <a:cs typeface="+mj-cs"/>
              </a:rPr>
              <a:t>СЕМИНАР </a:t>
            </a:r>
            <a:r>
              <a:rPr lang="ru-RU" sz="2000" dirty="0">
                <a:latin typeface="Century Gothic" pitchFamily="34" charset="0"/>
                <a:ea typeface="+mj-ea"/>
                <a:cs typeface="+mj-cs"/>
              </a:rPr>
              <a:t>МИНИСТЕРСТВА СОЦИАЛЬНОГО РАЗВИТИЯ МУРМАНСКОЙ ОБЛАСТИ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934200" y="1295400"/>
            <a:ext cx="2209800" cy="674031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fontAlgn="auto">
              <a:spcBef>
                <a:spcPct val="50000"/>
              </a:spcBef>
              <a:spcAft>
                <a:spcPct val="20000"/>
              </a:spcAft>
              <a:buClr>
                <a:srgbClr val="CC0000"/>
              </a:buClr>
              <a:buSzPct val="125000"/>
              <a:buFont typeface="Wingdings" pitchFamily="2" charset="2"/>
              <a:buNone/>
              <a:defRPr/>
            </a:pPr>
            <a:r>
              <a:rPr lang="ru-RU" sz="1400" dirty="0" smtClean="0">
                <a:latin typeface="Century Gothic" pitchFamily="34" charset="0"/>
                <a:ea typeface="+mj-ea"/>
                <a:cs typeface="+mj-cs"/>
              </a:rPr>
              <a:t>25 </a:t>
            </a:r>
            <a:r>
              <a:rPr lang="ru-RU" sz="1400" dirty="0">
                <a:latin typeface="Century Gothic" pitchFamily="34" charset="0"/>
                <a:ea typeface="+mj-ea"/>
                <a:cs typeface="+mj-cs"/>
              </a:rPr>
              <a:t>декабря 2018 года</a:t>
            </a:r>
          </a:p>
          <a:p>
            <a:pPr marL="342900" indent="-342900" algn="ctr" fontAlgn="auto">
              <a:spcBef>
                <a:spcPct val="50000"/>
              </a:spcBef>
              <a:spcAft>
                <a:spcPct val="20000"/>
              </a:spcAft>
              <a:buClr>
                <a:srgbClr val="CC0000"/>
              </a:buClr>
              <a:buSzPct val="125000"/>
              <a:buFont typeface="Wingdings" pitchFamily="2" charset="2"/>
              <a:buNone/>
              <a:defRPr/>
            </a:pPr>
            <a:r>
              <a:rPr lang="ru-RU" sz="1400" dirty="0">
                <a:latin typeface="Century Gothic" pitchFamily="34" charset="0"/>
                <a:ea typeface="+mj-ea"/>
                <a:cs typeface="+mj-cs"/>
              </a:rPr>
              <a:t> г. Мурманск</a:t>
            </a:r>
          </a:p>
        </p:txBody>
      </p:sp>
    </p:spTree>
    <p:extLst>
      <p:ext uri="{BB962C8B-B14F-4D97-AF65-F5344CB8AC3E}">
        <p14:creationId xmlns:p14="http://schemas.microsoft.com/office/powerpoint/2010/main" xmlns="" val="160826892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352425" y="2219215"/>
            <a:ext cx="8382000" cy="4275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41524" y="716898"/>
            <a:ext cx="8764351" cy="5920740"/>
          </a:xfrm>
          <a:prstGeom prst="rect">
            <a:avLst/>
          </a:prstGeom>
          <a:pattFill prst="dk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>
                <a:alpha val="2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ru-RU" sz="2200" dirty="0"/>
          </a:p>
          <a:p>
            <a:pPr lvl="1"/>
            <a:endParaRPr lang="ru-RU" sz="2200" dirty="0"/>
          </a:p>
          <a:p>
            <a:pPr lvl="1"/>
            <a:endParaRPr lang="ru-RU" sz="2200" dirty="0"/>
          </a:p>
          <a:p>
            <a:pPr lvl="1"/>
            <a:r>
              <a:rPr lang="ru-RU" sz="2200" dirty="0"/>
              <a:t>При помещении подопечного под надзор в организацию социального   обслуживания, предоставляющую социальные услуги в стационарной форме, плановые проверки в виде посещения подопечного проводятся:</a:t>
            </a:r>
          </a:p>
          <a:p>
            <a:pPr algn="ctr"/>
            <a:endParaRPr lang="ru-RU" sz="2200" dirty="0"/>
          </a:p>
          <a:p>
            <a:pPr lvl="1">
              <a:buFontTx/>
              <a:buChar char="-"/>
            </a:pPr>
            <a:r>
              <a:rPr lang="ru-RU" sz="2200" dirty="0" smtClean="0"/>
              <a:t> 1 </a:t>
            </a:r>
            <a:r>
              <a:rPr lang="ru-RU" sz="2200" dirty="0"/>
              <a:t>раз в течение первого месяца после принятия решения о помещении подопечного;</a:t>
            </a:r>
          </a:p>
          <a:p>
            <a:pPr lvl="1">
              <a:buFontTx/>
              <a:buChar char="-"/>
            </a:pPr>
            <a:endParaRPr lang="ru-RU" sz="2200" dirty="0"/>
          </a:p>
          <a:p>
            <a:pPr lvl="1">
              <a:buFontTx/>
              <a:buChar char="-"/>
            </a:pPr>
            <a:r>
              <a:rPr lang="ru-RU" sz="2200" dirty="0"/>
              <a:t> 1 раз в 6 месяцев в течение первого года и последующих лет после принятия решения о помещении подопечного.</a:t>
            </a:r>
          </a:p>
        </p:txBody>
      </p:sp>
      <p:pic>
        <p:nvPicPr>
          <p:cNvPr id="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	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958" y="107091"/>
            <a:ext cx="8051800" cy="5601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000" cap="all" dirty="0">
                <a:latin typeface="Arial Unicode MS" panose="020B0604020202020204" pitchFamily="34" charset="-128"/>
                <a:ea typeface="Arial Unicode MS" pitchFamily="34" charset="-128"/>
                <a:cs typeface="Arial Unicode MS" pitchFamily="34" charset="-128"/>
              </a:rPr>
              <a:t>НАДЗОР ЗА ДЕЯТЕЛЬНОСТЬЮ ОРГАНИЗАЦИЙ, В КОТОРЫЕ ПОМЕЩЕНЫ ПОДОПЕЧНЫЕ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52426" y="842304"/>
            <a:ext cx="8382000" cy="120707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Постановление Правительства Российской Федерации 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</a:rPr>
              <a:t>от 17.11.2010 № 927 (в ред. постановления Правительства РФ    от 10.02.2018 № 143)</a:t>
            </a:r>
          </a:p>
        </p:txBody>
      </p:sp>
    </p:spTree>
    <p:extLst>
      <p:ext uri="{BB962C8B-B14F-4D97-AF65-F5344CB8AC3E}">
        <p14:creationId xmlns:p14="http://schemas.microsoft.com/office/powerpoint/2010/main" xmlns="" val="189125427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11	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61" r="2184"/>
          <a:stretch/>
        </p:blipFill>
        <p:spPr bwMode="auto">
          <a:xfrm>
            <a:off x="360946" y="1034715"/>
            <a:ext cx="8446169" cy="531845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125627"/>
            <a:ext cx="8051800" cy="5601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000" cap="all" dirty="0">
                <a:latin typeface="Arial Unicode MS" panose="020B0604020202020204" pitchFamily="34" charset="-128"/>
                <a:ea typeface="Arial Unicode MS" pitchFamily="34" charset="-128"/>
                <a:cs typeface="Arial Unicode MS" pitchFamily="34" charset="-128"/>
              </a:rPr>
              <a:t>Размещение информационных материалов </a:t>
            </a:r>
          </a:p>
          <a:p>
            <a:pPr algn="l">
              <a:defRPr/>
            </a:pPr>
            <a:r>
              <a:rPr lang="ru-RU" sz="2000" cap="all" dirty="0">
                <a:latin typeface="Arial Unicode MS" panose="020B0604020202020204" pitchFamily="34" charset="-128"/>
                <a:ea typeface="Arial Unicode MS" pitchFamily="34" charset="-128"/>
                <a:cs typeface="Arial Unicode MS" pitchFamily="34" charset="-128"/>
              </a:rPr>
              <a:t>по вопросам опеки и попечительства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16527169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73720"/>
            <a:ext cx="9144000" cy="5104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2438400"/>
            <a:ext cx="9144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000" b="1" cap="all" dirty="0">
              <a:latin typeface="Century Gothic" panose="020B0502020202020204" pitchFamily="34" charset="0"/>
            </a:endParaRPr>
          </a:p>
          <a:p>
            <a:pPr algn="ctr"/>
            <a:endParaRPr lang="ru-RU" sz="2000" b="1" cap="all" dirty="0">
              <a:latin typeface="Century Gothic" panose="020B0502020202020204" pitchFamily="34" charset="0"/>
            </a:endParaRPr>
          </a:p>
          <a:p>
            <a:pPr algn="ctr"/>
            <a:r>
              <a:rPr lang="ru-RU" sz="2400" b="1" cap="all" dirty="0">
                <a:latin typeface="Century Gothic" panose="020B0502020202020204" pitchFamily="34" charset="0"/>
              </a:rPr>
              <a:t>Благодарю за внимание</a:t>
            </a:r>
            <a:endParaRPr lang="ru-RU" sz="2400" dirty="0"/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ru-RU" sz="1400" dirty="0">
                <a:latin typeface="Century Gothic" pitchFamily="34" charset="0"/>
                <a:ea typeface="+mj-ea"/>
                <a:cs typeface="+mj-cs"/>
              </a:rPr>
              <a:t> </a:t>
            </a: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en-US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lnSpc>
                <a:spcPct val="80000"/>
              </a:lnSpc>
              <a:spcBef>
                <a:spcPct val="10000"/>
              </a:spcBef>
              <a:spcAft>
                <a:spcPct val="10000"/>
              </a:spcAft>
              <a:defRPr/>
            </a:pPr>
            <a:endParaRPr lang="ru-RU" sz="1400" dirty="0">
              <a:latin typeface="Century Gothic" pitchFamily="34" charset="0"/>
              <a:ea typeface="+mj-ea"/>
              <a:cs typeface="+mj-cs"/>
            </a:endParaRPr>
          </a:p>
        </p:txBody>
      </p:sp>
      <p:pic>
        <p:nvPicPr>
          <p:cNvPr id="7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00750" y="4929188"/>
            <a:ext cx="3159125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07091"/>
            <a:ext cx="7467600" cy="44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atin typeface="Century Gothic" pitchFamily="34" charset="0"/>
                <a:ea typeface="+mj-ea"/>
                <a:cs typeface="+mj-cs"/>
              </a:rPr>
              <a:t>СЕМИНАР </a:t>
            </a:r>
            <a:r>
              <a:rPr lang="ru-RU" sz="2000" dirty="0">
                <a:latin typeface="Century Gothic" pitchFamily="34" charset="0"/>
                <a:ea typeface="+mj-ea"/>
                <a:cs typeface="+mj-cs"/>
              </a:rPr>
              <a:t>МИНИСТЕРСТВА СОЦИАЛЬНОГО РАЗВИТИЯ  МУРМАНСКОЙ ОБЛАСТИ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934200" y="1295400"/>
            <a:ext cx="2209800" cy="674031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fontAlgn="auto">
              <a:spcBef>
                <a:spcPct val="50000"/>
              </a:spcBef>
              <a:spcAft>
                <a:spcPct val="20000"/>
              </a:spcAft>
              <a:buClr>
                <a:srgbClr val="CC0000"/>
              </a:buClr>
              <a:buSzPct val="125000"/>
              <a:buFont typeface="Wingdings" pitchFamily="2" charset="2"/>
              <a:buNone/>
              <a:defRPr/>
            </a:pPr>
            <a:r>
              <a:rPr lang="ru-RU" sz="1400" dirty="0" smtClean="0">
                <a:latin typeface="Century Gothic" pitchFamily="34" charset="0"/>
                <a:ea typeface="+mj-ea"/>
                <a:cs typeface="+mj-cs"/>
              </a:rPr>
              <a:t>25 </a:t>
            </a:r>
            <a:r>
              <a:rPr lang="ru-RU" sz="1400" dirty="0">
                <a:latin typeface="Century Gothic" pitchFamily="34" charset="0"/>
                <a:ea typeface="+mj-ea"/>
                <a:cs typeface="+mj-cs"/>
              </a:rPr>
              <a:t>декабря 2018 года</a:t>
            </a:r>
          </a:p>
          <a:p>
            <a:pPr marL="342900" indent="-342900" algn="ctr" fontAlgn="auto">
              <a:spcBef>
                <a:spcPct val="50000"/>
              </a:spcBef>
              <a:spcAft>
                <a:spcPct val="20000"/>
              </a:spcAft>
              <a:buClr>
                <a:srgbClr val="CC0000"/>
              </a:buClr>
              <a:buSzPct val="125000"/>
              <a:buFont typeface="Wingdings" pitchFamily="2" charset="2"/>
              <a:buNone/>
              <a:defRPr/>
            </a:pPr>
            <a:r>
              <a:rPr lang="ru-RU" sz="1400" dirty="0">
                <a:latin typeface="Century Gothic" pitchFamily="34" charset="0"/>
                <a:ea typeface="+mj-ea"/>
                <a:cs typeface="+mj-cs"/>
              </a:rPr>
              <a:t> г. Мурманск</a:t>
            </a:r>
          </a:p>
        </p:txBody>
      </p:sp>
    </p:spTree>
    <p:extLst>
      <p:ext uri="{BB962C8B-B14F-4D97-AF65-F5344CB8AC3E}">
        <p14:creationId xmlns:p14="http://schemas.microsoft.com/office/powerpoint/2010/main" xmlns="" val="280902983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07849" y="796796"/>
            <a:ext cx="8749163" cy="5775668"/>
          </a:xfrm>
          <a:prstGeom prst="rect">
            <a:avLst/>
          </a:prstGeom>
          <a:pattFill prst="dk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9525">
            <a:solidFill>
              <a:schemeClr val="bg1">
                <a:lumMod val="6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	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8051800" cy="66443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ru-RU" sz="2000" cap="all" dirty="0">
              <a:latin typeface="Arial Unicode MS" panose="020B0604020202020204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0" y="-2583"/>
            <a:ext cx="8036932" cy="43854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000" cap="all" dirty="0">
                <a:latin typeface="Arial Unicode MS" panose="020B0604020202020204" pitchFamily="34" charset="-128"/>
                <a:ea typeface="Arial Unicode MS" pitchFamily="34" charset="-128"/>
                <a:cs typeface="Arial Unicode MS" pitchFamily="34" charset="-128"/>
              </a:rPr>
              <a:t>Актуальность и проблематика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1510" y="2933132"/>
            <a:ext cx="3514328" cy="9869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18057" y="5372869"/>
            <a:ext cx="3562416" cy="10017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66300" y="2013688"/>
            <a:ext cx="3444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Неизученность тематики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8937" y="3103435"/>
            <a:ext cx="3408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Отсутствие федерального методического сопровождения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26317" y="5420475"/>
            <a:ext cx="3554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Устранение «барьеров» во взаимодействии субъектов системы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31510" y="4173275"/>
            <a:ext cx="3494390" cy="9869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73721" y="4209366"/>
            <a:ext cx="3444745" cy="8796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Наличие признака дискриминации права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31509" y="5368840"/>
            <a:ext cx="3494391" cy="10017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Необходимость обновления механизма взаимодействия субъектов системы</a:t>
            </a:r>
          </a:p>
        </p:txBody>
      </p:sp>
      <p:sp>
        <p:nvSpPr>
          <p:cNvPr id="16" name="Прямоугольник 15"/>
          <p:cNvSpPr/>
          <p:nvPr/>
        </p:nvSpPr>
        <p:spPr>
          <a:xfrm rot="10800000" flipV="1">
            <a:off x="5096396" y="1822050"/>
            <a:ext cx="3568744" cy="9389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Совершенствование мониторинговых исследований</a:t>
            </a:r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 rot="10800000" flipV="1">
            <a:off x="5119022" y="2933133"/>
            <a:ext cx="3568744" cy="9869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Нерешенность правовых коллизий в федеральном законодательстве</a:t>
            </a:r>
            <a:endParaRPr lang="ru-RU" b="1" dirty="0"/>
          </a:p>
        </p:txBody>
      </p:sp>
      <p:sp>
        <p:nvSpPr>
          <p:cNvPr id="23" name="Прямоугольник 22"/>
          <p:cNvSpPr/>
          <p:nvPr/>
        </p:nvSpPr>
        <p:spPr>
          <a:xfrm rot="10800000" flipV="1">
            <a:off x="5111728" y="4173275"/>
            <a:ext cx="3568744" cy="985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Необеспеченность соблюдения прав недееспособных;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итоги проверок прокуратуры</a:t>
            </a:r>
            <a:endParaRPr lang="ru-RU" b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088730" y="962408"/>
            <a:ext cx="3584076" cy="6383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088730" y="1028658"/>
            <a:ext cx="3538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ПРОБЛЕМЫ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96635" y="962408"/>
            <a:ext cx="3584076" cy="6383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АКТУАЛЬНОСТЬ</a:t>
            </a:r>
          </a:p>
        </p:txBody>
      </p:sp>
      <p:sp>
        <p:nvSpPr>
          <p:cNvPr id="27" name="Стрелка: шеврон 26">
            <a:extLst>
              <a:ext uri="{FF2B5EF4-FFF2-40B4-BE49-F238E27FC236}">
                <a16:creationId xmlns="" xmlns:a16="http://schemas.microsoft.com/office/drawing/2014/main" id="{3FD9BB8A-5523-46E9-8E01-CA94EC788EDE}"/>
              </a:ext>
            </a:extLst>
          </p:cNvPr>
          <p:cNvSpPr/>
          <p:nvPr/>
        </p:nvSpPr>
        <p:spPr>
          <a:xfrm>
            <a:off x="4185690" y="1822049"/>
            <a:ext cx="793479" cy="938975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31509" y="1822049"/>
            <a:ext cx="3514329" cy="9389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Стрелка: шеврон 32">
            <a:extLst>
              <a:ext uri="{FF2B5EF4-FFF2-40B4-BE49-F238E27FC236}">
                <a16:creationId xmlns="" xmlns:a16="http://schemas.microsoft.com/office/drawing/2014/main" id="{7F108CD3-B2F3-471C-906B-A504ECDE8140}"/>
              </a:ext>
            </a:extLst>
          </p:cNvPr>
          <p:cNvSpPr/>
          <p:nvPr/>
        </p:nvSpPr>
        <p:spPr>
          <a:xfrm>
            <a:off x="4174376" y="2933132"/>
            <a:ext cx="793479" cy="986939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Стрелка: шеврон 33">
            <a:extLst>
              <a:ext uri="{FF2B5EF4-FFF2-40B4-BE49-F238E27FC236}">
                <a16:creationId xmlns="" xmlns:a16="http://schemas.microsoft.com/office/drawing/2014/main" id="{F644C573-4B16-4D9F-B6CB-AF20828A44A7}"/>
              </a:ext>
            </a:extLst>
          </p:cNvPr>
          <p:cNvSpPr/>
          <p:nvPr/>
        </p:nvSpPr>
        <p:spPr>
          <a:xfrm>
            <a:off x="4185690" y="4173275"/>
            <a:ext cx="793479" cy="986939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Стрелка: шеврон 34">
            <a:extLst>
              <a:ext uri="{FF2B5EF4-FFF2-40B4-BE49-F238E27FC236}">
                <a16:creationId xmlns="" xmlns:a16="http://schemas.microsoft.com/office/drawing/2014/main" id="{D4A11C1D-CB02-47B2-8E5A-D35B60AB3FB4}"/>
              </a:ext>
            </a:extLst>
          </p:cNvPr>
          <p:cNvSpPr/>
          <p:nvPr/>
        </p:nvSpPr>
        <p:spPr>
          <a:xfrm>
            <a:off x="4174376" y="5372869"/>
            <a:ext cx="793479" cy="986939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4953437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86267" y="743919"/>
            <a:ext cx="8749163" cy="5811864"/>
          </a:xfrm>
          <a:prstGeom prst="rect">
            <a:avLst/>
          </a:prstGeom>
          <a:pattFill prst="dk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9525">
            <a:solidFill>
              <a:schemeClr val="bg1">
                <a:lumMod val="6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	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8051800" cy="66443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ru-RU" sz="2000" cap="all" dirty="0">
              <a:latin typeface="Arial Unicode MS" panose="020B0604020202020204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0" y="-2583"/>
            <a:ext cx="8036932" cy="61703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000" cap="all" dirty="0">
                <a:latin typeface="Arial Unicode MS" panose="020B0604020202020204" pitchFamily="34" charset="-128"/>
                <a:ea typeface="Arial Unicode MS" pitchFamily="34" charset="-128"/>
                <a:cs typeface="Arial Unicode MS" pitchFamily="34" charset="-128"/>
              </a:rPr>
              <a:t>Характеристика контингента, </a:t>
            </a:r>
          </a:p>
          <a:p>
            <a:pPr algn="l">
              <a:defRPr/>
            </a:pPr>
            <a:r>
              <a:rPr lang="ru-RU" sz="2000" cap="all" dirty="0">
                <a:latin typeface="Arial Unicode MS" panose="020B0604020202020204" pitchFamily="34" charset="-128"/>
                <a:ea typeface="Arial Unicode MS" pitchFamily="34" charset="-128"/>
                <a:cs typeface="Arial Unicode MS" pitchFamily="34" charset="-128"/>
              </a:rPr>
              <a:t>особенности статистики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84744" y="882035"/>
            <a:ext cx="7119258" cy="5442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В Мурманской области 2246 недееспособных граждан</a:t>
            </a:r>
          </a:p>
        </p:txBody>
      </p:sp>
      <p:graphicFrame>
        <p:nvGraphicFramePr>
          <p:cNvPr id="15" name="Диаграмма 14"/>
          <p:cNvGraphicFramePr/>
          <p:nvPr>
            <p:extLst/>
          </p:nvPr>
        </p:nvGraphicFramePr>
        <p:xfrm>
          <a:off x="186268" y="1502665"/>
          <a:ext cx="4435160" cy="5062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>
            <p:extLst/>
          </p:nvPr>
        </p:nvGraphicFramePr>
        <p:xfrm>
          <a:off x="4568255" y="1472139"/>
          <a:ext cx="4322619" cy="2638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/>
          <p:nvPr>
            <p:extLst/>
          </p:nvPr>
        </p:nvGraphicFramePr>
        <p:xfrm>
          <a:off x="4378036" y="3970637"/>
          <a:ext cx="4572000" cy="2603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8416042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97418" y="753444"/>
            <a:ext cx="8749163" cy="5811864"/>
          </a:xfrm>
          <a:prstGeom prst="rect">
            <a:avLst/>
          </a:prstGeom>
          <a:pattFill prst="pct60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9525">
            <a:solidFill>
              <a:schemeClr val="bg1">
                <a:lumMod val="6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8662545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	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8051800" cy="66443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ru-RU" sz="2000" cap="all" dirty="0">
              <a:latin typeface="Arial Unicode MS" panose="020B0604020202020204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0" y="-2583"/>
            <a:ext cx="8036932" cy="61703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000" cap="all" dirty="0">
                <a:latin typeface="Arial Unicode MS" panose="020B0604020202020204" pitchFamily="34" charset="-128"/>
                <a:ea typeface="Arial Unicode MS" pitchFamily="34" charset="-128"/>
                <a:cs typeface="Arial Unicode MS" pitchFamily="34" charset="-128"/>
              </a:rPr>
              <a:t>ЧИСЛЕННОСТЬ ПОДОПЕЧНЫХ, НАХОДЯЩИХСЯ  В  СТАЦИОНАРНЫХ УЧРЕЖДЕНИЯХ СОЦИАЛЬНОГО ОБСЛУЖИВАНИЯ</a:t>
            </a:r>
          </a:p>
        </p:txBody>
      </p:sp>
      <p:graphicFrame>
        <p:nvGraphicFramePr>
          <p:cNvPr id="8" name="Диаграмма 7"/>
          <p:cNvGraphicFramePr/>
          <p:nvPr>
            <p:extLst/>
          </p:nvPr>
        </p:nvGraphicFramePr>
        <p:xfrm>
          <a:off x="-183582" y="1104078"/>
          <a:ext cx="9074727" cy="5110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23063521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66237" y="708660"/>
            <a:ext cx="8761814" cy="5917623"/>
          </a:xfrm>
          <a:prstGeom prst="rect">
            <a:avLst/>
          </a:prstGeom>
          <a:pattFill prst="dk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>
                <a:alpha val="2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	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958" y="107091"/>
            <a:ext cx="8051800" cy="6338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000" cap="all" dirty="0">
                <a:latin typeface="Arial Unicode MS" panose="020B0604020202020204" pitchFamily="34" charset="-128"/>
                <a:ea typeface="Arial Unicode MS" pitchFamily="34" charset="-128"/>
                <a:cs typeface="Arial Unicode MS" pitchFamily="34" charset="-128"/>
              </a:rPr>
              <a:t>ВЗАИМОДЕЙСТВИЕ субъектов системы </a:t>
            </a:r>
          </a:p>
          <a:p>
            <a:pPr algn="l">
              <a:defRPr/>
            </a:pPr>
            <a:r>
              <a:rPr lang="ru-RU" sz="2000" cap="all" dirty="0">
                <a:latin typeface="Arial Unicode MS" panose="020B0604020202020204" pitchFamily="34" charset="-128"/>
                <a:ea typeface="Arial Unicode MS" pitchFamily="34" charset="-128"/>
                <a:cs typeface="Arial Unicode MS" pitchFamily="34" charset="-128"/>
              </a:rPr>
              <a:t>опеки и попечительства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166237" y="750037"/>
            <a:ext cx="8761814" cy="5771647"/>
            <a:chOff x="1661320" y="813269"/>
            <a:chExt cx="5771647" cy="5771647"/>
          </a:xfrm>
        </p:grpSpPr>
        <p:sp>
          <p:nvSpPr>
            <p:cNvPr id="4" name="Полилиния 3"/>
            <p:cNvSpPr/>
            <p:nvPr/>
          </p:nvSpPr>
          <p:spPr>
            <a:xfrm>
              <a:off x="3787758" y="2939707"/>
              <a:ext cx="1518771" cy="1518771"/>
            </a:xfrm>
            <a:custGeom>
              <a:avLst/>
              <a:gdLst>
                <a:gd name="connsiteX0" fmla="*/ 0 w 1518771"/>
                <a:gd name="connsiteY0" fmla="*/ 759386 h 1518771"/>
                <a:gd name="connsiteX1" fmla="*/ 759386 w 1518771"/>
                <a:gd name="connsiteY1" fmla="*/ 0 h 1518771"/>
                <a:gd name="connsiteX2" fmla="*/ 1518772 w 1518771"/>
                <a:gd name="connsiteY2" fmla="*/ 759386 h 1518771"/>
                <a:gd name="connsiteX3" fmla="*/ 759386 w 1518771"/>
                <a:gd name="connsiteY3" fmla="*/ 1518772 h 1518771"/>
                <a:gd name="connsiteX4" fmla="*/ 0 w 1518771"/>
                <a:gd name="connsiteY4" fmla="*/ 759386 h 1518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8771" h="1518771">
                  <a:moveTo>
                    <a:pt x="0" y="759386"/>
                  </a:moveTo>
                  <a:cubicBezTo>
                    <a:pt x="0" y="339989"/>
                    <a:pt x="339989" y="0"/>
                    <a:pt x="759386" y="0"/>
                  </a:cubicBezTo>
                  <a:cubicBezTo>
                    <a:pt x="1178783" y="0"/>
                    <a:pt x="1518772" y="339989"/>
                    <a:pt x="1518772" y="759386"/>
                  </a:cubicBezTo>
                  <a:cubicBezTo>
                    <a:pt x="1518772" y="1178783"/>
                    <a:pt x="1178783" y="1518772"/>
                    <a:pt x="759386" y="1518772"/>
                  </a:cubicBezTo>
                  <a:cubicBezTo>
                    <a:pt x="339989" y="1518772"/>
                    <a:pt x="0" y="1178783"/>
                    <a:pt x="0" y="75938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1469" tIns="241469" rIns="241469" bIns="24146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/>
                <a:t>подопечный</a:t>
              </a:r>
            </a:p>
          </p:txBody>
        </p:sp>
        <p:sp>
          <p:nvSpPr>
            <p:cNvPr id="5" name="Полилиния 4"/>
            <p:cNvSpPr/>
            <p:nvPr/>
          </p:nvSpPr>
          <p:spPr>
            <a:xfrm rot="16200000">
              <a:off x="4386112" y="2386798"/>
              <a:ext cx="322063" cy="516382"/>
            </a:xfrm>
            <a:custGeom>
              <a:avLst/>
              <a:gdLst>
                <a:gd name="connsiteX0" fmla="*/ 0 w 322063"/>
                <a:gd name="connsiteY0" fmla="*/ 103276 h 516382"/>
                <a:gd name="connsiteX1" fmla="*/ 161032 w 322063"/>
                <a:gd name="connsiteY1" fmla="*/ 103276 h 516382"/>
                <a:gd name="connsiteX2" fmla="*/ 161032 w 322063"/>
                <a:gd name="connsiteY2" fmla="*/ 0 h 516382"/>
                <a:gd name="connsiteX3" fmla="*/ 322063 w 322063"/>
                <a:gd name="connsiteY3" fmla="*/ 258191 h 516382"/>
                <a:gd name="connsiteX4" fmla="*/ 161032 w 322063"/>
                <a:gd name="connsiteY4" fmla="*/ 516382 h 516382"/>
                <a:gd name="connsiteX5" fmla="*/ 161032 w 322063"/>
                <a:gd name="connsiteY5" fmla="*/ 413106 h 516382"/>
                <a:gd name="connsiteX6" fmla="*/ 0 w 322063"/>
                <a:gd name="connsiteY6" fmla="*/ 413106 h 516382"/>
                <a:gd name="connsiteX7" fmla="*/ 0 w 322063"/>
                <a:gd name="connsiteY7" fmla="*/ 103276 h 516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2063" h="516382">
                  <a:moveTo>
                    <a:pt x="0" y="103276"/>
                  </a:moveTo>
                  <a:lnTo>
                    <a:pt x="161032" y="103276"/>
                  </a:lnTo>
                  <a:lnTo>
                    <a:pt x="161032" y="0"/>
                  </a:lnTo>
                  <a:lnTo>
                    <a:pt x="322063" y="258191"/>
                  </a:lnTo>
                  <a:lnTo>
                    <a:pt x="161032" y="516382"/>
                  </a:lnTo>
                  <a:lnTo>
                    <a:pt x="161032" y="413106"/>
                  </a:lnTo>
                  <a:lnTo>
                    <a:pt x="0" y="413106"/>
                  </a:lnTo>
                  <a:lnTo>
                    <a:pt x="0" y="103276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03277" rIns="96620" bIns="103275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3787758" y="813269"/>
              <a:ext cx="1518771" cy="1518771"/>
            </a:xfrm>
            <a:custGeom>
              <a:avLst/>
              <a:gdLst>
                <a:gd name="connsiteX0" fmla="*/ 0 w 1518771"/>
                <a:gd name="connsiteY0" fmla="*/ 759386 h 1518771"/>
                <a:gd name="connsiteX1" fmla="*/ 759386 w 1518771"/>
                <a:gd name="connsiteY1" fmla="*/ 0 h 1518771"/>
                <a:gd name="connsiteX2" fmla="*/ 1518772 w 1518771"/>
                <a:gd name="connsiteY2" fmla="*/ 759386 h 1518771"/>
                <a:gd name="connsiteX3" fmla="*/ 759386 w 1518771"/>
                <a:gd name="connsiteY3" fmla="*/ 1518772 h 1518771"/>
                <a:gd name="connsiteX4" fmla="*/ 0 w 1518771"/>
                <a:gd name="connsiteY4" fmla="*/ 759386 h 1518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8771" h="1518771">
                  <a:moveTo>
                    <a:pt x="0" y="759386"/>
                  </a:moveTo>
                  <a:cubicBezTo>
                    <a:pt x="0" y="339989"/>
                    <a:pt x="339989" y="0"/>
                    <a:pt x="759386" y="0"/>
                  </a:cubicBezTo>
                  <a:cubicBezTo>
                    <a:pt x="1178783" y="0"/>
                    <a:pt x="1518772" y="339989"/>
                    <a:pt x="1518772" y="759386"/>
                  </a:cubicBezTo>
                  <a:cubicBezTo>
                    <a:pt x="1518772" y="1178783"/>
                    <a:pt x="1178783" y="1518772"/>
                    <a:pt x="759386" y="1518772"/>
                  </a:cubicBezTo>
                  <a:cubicBezTo>
                    <a:pt x="339989" y="1518772"/>
                    <a:pt x="0" y="1178783"/>
                    <a:pt x="0" y="75938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659" tIns="237659" rIns="237659" bIns="23765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/>
                <a:t>Министерство</a:t>
              </a: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5440216" y="3440902"/>
              <a:ext cx="322063" cy="516382"/>
            </a:xfrm>
            <a:custGeom>
              <a:avLst/>
              <a:gdLst>
                <a:gd name="connsiteX0" fmla="*/ 0 w 322063"/>
                <a:gd name="connsiteY0" fmla="*/ 103276 h 516382"/>
                <a:gd name="connsiteX1" fmla="*/ 161032 w 322063"/>
                <a:gd name="connsiteY1" fmla="*/ 103276 h 516382"/>
                <a:gd name="connsiteX2" fmla="*/ 161032 w 322063"/>
                <a:gd name="connsiteY2" fmla="*/ 0 h 516382"/>
                <a:gd name="connsiteX3" fmla="*/ 322063 w 322063"/>
                <a:gd name="connsiteY3" fmla="*/ 258191 h 516382"/>
                <a:gd name="connsiteX4" fmla="*/ 161032 w 322063"/>
                <a:gd name="connsiteY4" fmla="*/ 516382 h 516382"/>
                <a:gd name="connsiteX5" fmla="*/ 161032 w 322063"/>
                <a:gd name="connsiteY5" fmla="*/ 413106 h 516382"/>
                <a:gd name="connsiteX6" fmla="*/ 0 w 322063"/>
                <a:gd name="connsiteY6" fmla="*/ 413106 h 516382"/>
                <a:gd name="connsiteX7" fmla="*/ 0 w 322063"/>
                <a:gd name="connsiteY7" fmla="*/ 103276 h 516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2063" h="516382">
                  <a:moveTo>
                    <a:pt x="0" y="103276"/>
                  </a:moveTo>
                  <a:lnTo>
                    <a:pt x="161032" y="103276"/>
                  </a:lnTo>
                  <a:lnTo>
                    <a:pt x="161032" y="0"/>
                  </a:lnTo>
                  <a:lnTo>
                    <a:pt x="322063" y="258191"/>
                  </a:lnTo>
                  <a:lnTo>
                    <a:pt x="161032" y="516382"/>
                  </a:lnTo>
                  <a:lnTo>
                    <a:pt x="161032" y="413106"/>
                  </a:lnTo>
                  <a:lnTo>
                    <a:pt x="0" y="413106"/>
                  </a:lnTo>
                  <a:lnTo>
                    <a:pt x="0" y="103276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03276" rIns="96619" bIns="103276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5914196" y="2939707"/>
              <a:ext cx="1518771" cy="1518771"/>
            </a:xfrm>
            <a:custGeom>
              <a:avLst/>
              <a:gdLst>
                <a:gd name="connsiteX0" fmla="*/ 0 w 1518771"/>
                <a:gd name="connsiteY0" fmla="*/ 759386 h 1518771"/>
                <a:gd name="connsiteX1" fmla="*/ 759386 w 1518771"/>
                <a:gd name="connsiteY1" fmla="*/ 0 h 1518771"/>
                <a:gd name="connsiteX2" fmla="*/ 1518772 w 1518771"/>
                <a:gd name="connsiteY2" fmla="*/ 759386 h 1518771"/>
                <a:gd name="connsiteX3" fmla="*/ 759386 w 1518771"/>
                <a:gd name="connsiteY3" fmla="*/ 1518772 h 1518771"/>
                <a:gd name="connsiteX4" fmla="*/ 0 w 1518771"/>
                <a:gd name="connsiteY4" fmla="*/ 759386 h 1518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8771" h="1518771">
                  <a:moveTo>
                    <a:pt x="0" y="759386"/>
                  </a:moveTo>
                  <a:cubicBezTo>
                    <a:pt x="0" y="339989"/>
                    <a:pt x="339989" y="0"/>
                    <a:pt x="759386" y="0"/>
                  </a:cubicBezTo>
                  <a:cubicBezTo>
                    <a:pt x="1178783" y="0"/>
                    <a:pt x="1518772" y="339989"/>
                    <a:pt x="1518772" y="759386"/>
                  </a:cubicBezTo>
                  <a:cubicBezTo>
                    <a:pt x="1518772" y="1178783"/>
                    <a:pt x="1178783" y="1518772"/>
                    <a:pt x="759386" y="1518772"/>
                  </a:cubicBezTo>
                  <a:cubicBezTo>
                    <a:pt x="339989" y="1518772"/>
                    <a:pt x="0" y="1178783"/>
                    <a:pt x="0" y="75938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659" tIns="237659" rIns="237659" bIns="23765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/>
                <a:t>ЦСПН</a:t>
              </a:r>
              <a:endParaRPr lang="ru-RU" sz="2000" kern="1200" dirty="0"/>
            </a:p>
          </p:txBody>
        </p:sp>
        <p:sp>
          <p:nvSpPr>
            <p:cNvPr id="16" name="Полилиния 15"/>
            <p:cNvSpPr/>
            <p:nvPr/>
          </p:nvSpPr>
          <p:spPr>
            <a:xfrm rot="5400000">
              <a:off x="4386112" y="4495006"/>
              <a:ext cx="322063" cy="516382"/>
            </a:xfrm>
            <a:custGeom>
              <a:avLst/>
              <a:gdLst>
                <a:gd name="connsiteX0" fmla="*/ 0 w 322063"/>
                <a:gd name="connsiteY0" fmla="*/ 103276 h 516382"/>
                <a:gd name="connsiteX1" fmla="*/ 161032 w 322063"/>
                <a:gd name="connsiteY1" fmla="*/ 103276 h 516382"/>
                <a:gd name="connsiteX2" fmla="*/ 161032 w 322063"/>
                <a:gd name="connsiteY2" fmla="*/ 0 h 516382"/>
                <a:gd name="connsiteX3" fmla="*/ 322063 w 322063"/>
                <a:gd name="connsiteY3" fmla="*/ 258191 h 516382"/>
                <a:gd name="connsiteX4" fmla="*/ 161032 w 322063"/>
                <a:gd name="connsiteY4" fmla="*/ 516382 h 516382"/>
                <a:gd name="connsiteX5" fmla="*/ 161032 w 322063"/>
                <a:gd name="connsiteY5" fmla="*/ 413106 h 516382"/>
                <a:gd name="connsiteX6" fmla="*/ 0 w 322063"/>
                <a:gd name="connsiteY6" fmla="*/ 413106 h 516382"/>
                <a:gd name="connsiteX7" fmla="*/ 0 w 322063"/>
                <a:gd name="connsiteY7" fmla="*/ 103276 h 516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2063" h="516382">
                  <a:moveTo>
                    <a:pt x="0" y="103276"/>
                  </a:moveTo>
                  <a:lnTo>
                    <a:pt x="161032" y="103276"/>
                  </a:lnTo>
                  <a:lnTo>
                    <a:pt x="161032" y="0"/>
                  </a:lnTo>
                  <a:lnTo>
                    <a:pt x="322063" y="258191"/>
                  </a:lnTo>
                  <a:lnTo>
                    <a:pt x="161032" y="516382"/>
                  </a:lnTo>
                  <a:lnTo>
                    <a:pt x="161032" y="413106"/>
                  </a:lnTo>
                  <a:lnTo>
                    <a:pt x="0" y="413106"/>
                  </a:lnTo>
                  <a:lnTo>
                    <a:pt x="0" y="103276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03275" rIns="96619" bIns="103277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3805075" y="5066145"/>
              <a:ext cx="1518771" cy="1518771"/>
            </a:xfrm>
            <a:custGeom>
              <a:avLst/>
              <a:gdLst>
                <a:gd name="connsiteX0" fmla="*/ 0 w 1518771"/>
                <a:gd name="connsiteY0" fmla="*/ 759386 h 1518771"/>
                <a:gd name="connsiteX1" fmla="*/ 759386 w 1518771"/>
                <a:gd name="connsiteY1" fmla="*/ 0 h 1518771"/>
                <a:gd name="connsiteX2" fmla="*/ 1518772 w 1518771"/>
                <a:gd name="connsiteY2" fmla="*/ 759386 h 1518771"/>
                <a:gd name="connsiteX3" fmla="*/ 759386 w 1518771"/>
                <a:gd name="connsiteY3" fmla="*/ 1518772 h 1518771"/>
                <a:gd name="connsiteX4" fmla="*/ 0 w 1518771"/>
                <a:gd name="connsiteY4" fmla="*/ 759386 h 1518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8771" h="1518771">
                  <a:moveTo>
                    <a:pt x="0" y="759386"/>
                  </a:moveTo>
                  <a:cubicBezTo>
                    <a:pt x="0" y="339989"/>
                    <a:pt x="339989" y="0"/>
                    <a:pt x="759386" y="0"/>
                  </a:cubicBezTo>
                  <a:cubicBezTo>
                    <a:pt x="1178783" y="0"/>
                    <a:pt x="1518772" y="339989"/>
                    <a:pt x="1518772" y="759386"/>
                  </a:cubicBezTo>
                  <a:cubicBezTo>
                    <a:pt x="1518772" y="1178783"/>
                    <a:pt x="1178783" y="1518772"/>
                    <a:pt x="759386" y="1518772"/>
                  </a:cubicBezTo>
                  <a:cubicBezTo>
                    <a:pt x="339989" y="1518772"/>
                    <a:pt x="0" y="1178783"/>
                    <a:pt x="0" y="75938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659" tIns="237659" rIns="237659" bIns="23765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/>
                <a:t>ПНИ</a:t>
              </a:r>
              <a:endParaRPr lang="ru-RU" sz="2000" kern="1200" dirty="0"/>
            </a:p>
          </p:txBody>
        </p:sp>
        <p:sp>
          <p:nvSpPr>
            <p:cNvPr id="18" name="Полилиния 17"/>
            <p:cNvSpPr/>
            <p:nvPr/>
          </p:nvSpPr>
          <p:spPr>
            <a:xfrm rot="21600000">
              <a:off x="3332008" y="3440901"/>
              <a:ext cx="322064" cy="516383"/>
            </a:xfrm>
            <a:custGeom>
              <a:avLst/>
              <a:gdLst>
                <a:gd name="connsiteX0" fmla="*/ 0 w 322063"/>
                <a:gd name="connsiteY0" fmla="*/ 103276 h 516382"/>
                <a:gd name="connsiteX1" fmla="*/ 161032 w 322063"/>
                <a:gd name="connsiteY1" fmla="*/ 103276 h 516382"/>
                <a:gd name="connsiteX2" fmla="*/ 161032 w 322063"/>
                <a:gd name="connsiteY2" fmla="*/ 0 h 516382"/>
                <a:gd name="connsiteX3" fmla="*/ 322063 w 322063"/>
                <a:gd name="connsiteY3" fmla="*/ 258191 h 516382"/>
                <a:gd name="connsiteX4" fmla="*/ 161032 w 322063"/>
                <a:gd name="connsiteY4" fmla="*/ 516382 h 516382"/>
                <a:gd name="connsiteX5" fmla="*/ 161032 w 322063"/>
                <a:gd name="connsiteY5" fmla="*/ 413106 h 516382"/>
                <a:gd name="connsiteX6" fmla="*/ 0 w 322063"/>
                <a:gd name="connsiteY6" fmla="*/ 413106 h 516382"/>
                <a:gd name="connsiteX7" fmla="*/ 0 w 322063"/>
                <a:gd name="connsiteY7" fmla="*/ 103276 h 516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2063" h="516382">
                  <a:moveTo>
                    <a:pt x="322063" y="413106"/>
                  </a:moveTo>
                  <a:lnTo>
                    <a:pt x="161031" y="413106"/>
                  </a:lnTo>
                  <a:lnTo>
                    <a:pt x="161031" y="516382"/>
                  </a:lnTo>
                  <a:lnTo>
                    <a:pt x="0" y="258191"/>
                  </a:lnTo>
                  <a:lnTo>
                    <a:pt x="161031" y="0"/>
                  </a:lnTo>
                  <a:lnTo>
                    <a:pt x="161031" y="103276"/>
                  </a:lnTo>
                  <a:lnTo>
                    <a:pt x="322063" y="103276"/>
                  </a:lnTo>
                  <a:lnTo>
                    <a:pt x="322063" y="413106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619" tIns="103277" rIns="1" bIns="103276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1661320" y="2939707"/>
              <a:ext cx="1518771" cy="1518771"/>
            </a:xfrm>
            <a:custGeom>
              <a:avLst/>
              <a:gdLst>
                <a:gd name="connsiteX0" fmla="*/ 0 w 1518771"/>
                <a:gd name="connsiteY0" fmla="*/ 759386 h 1518771"/>
                <a:gd name="connsiteX1" fmla="*/ 759386 w 1518771"/>
                <a:gd name="connsiteY1" fmla="*/ 0 h 1518771"/>
                <a:gd name="connsiteX2" fmla="*/ 1518772 w 1518771"/>
                <a:gd name="connsiteY2" fmla="*/ 759386 h 1518771"/>
                <a:gd name="connsiteX3" fmla="*/ 759386 w 1518771"/>
                <a:gd name="connsiteY3" fmla="*/ 1518772 h 1518771"/>
                <a:gd name="connsiteX4" fmla="*/ 0 w 1518771"/>
                <a:gd name="connsiteY4" fmla="*/ 759386 h 1518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8771" h="1518771">
                  <a:moveTo>
                    <a:pt x="0" y="759386"/>
                  </a:moveTo>
                  <a:cubicBezTo>
                    <a:pt x="0" y="339989"/>
                    <a:pt x="339989" y="0"/>
                    <a:pt x="759386" y="0"/>
                  </a:cubicBezTo>
                  <a:cubicBezTo>
                    <a:pt x="1178783" y="0"/>
                    <a:pt x="1518772" y="339989"/>
                    <a:pt x="1518772" y="759386"/>
                  </a:cubicBezTo>
                  <a:cubicBezTo>
                    <a:pt x="1518772" y="1178783"/>
                    <a:pt x="1178783" y="1518772"/>
                    <a:pt x="759386" y="1518772"/>
                  </a:cubicBezTo>
                  <a:cubicBezTo>
                    <a:pt x="339989" y="1518772"/>
                    <a:pt x="0" y="1178783"/>
                    <a:pt x="0" y="759386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659" tIns="237659" rIns="237659" bIns="23765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/>
                <a:t>Орган опеки и попечительства</a:t>
              </a:r>
            </a:p>
          </p:txBody>
        </p:sp>
      </p:grpSp>
      <p:sp>
        <p:nvSpPr>
          <p:cNvPr id="30" name="Выгнутая вправо стрелка 29"/>
          <p:cNvSpPr/>
          <p:nvPr/>
        </p:nvSpPr>
        <p:spPr>
          <a:xfrm rot="18426535">
            <a:off x="6602311" y="726391"/>
            <a:ext cx="570091" cy="2442774"/>
          </a:xfrm>
          <a:custGeom>
            <a:avLst/>
            <a:gdLst>
              <a:gd name="connsiteX0" fmla="*/ 0 w 570091"/>
              <a:gd name="connsiteY0" fmla="*/ 2335807 h 2478330"/>
              <a:gd name="connsiteX1" fmla="*/ 142523 w 570091"/>
              <a:gd name="connsiteY1" fmla="*/ 2157728 h 2478330"/>
              <a:gd name="connsiteX2" fmla="*/ 142523 w 570091"/>
              <a:gd name="connsiteY2" fmla="*/ 2203917 h 2478330"/>
              <a:gd name="connsiteX3" fmla="*/ 567978 w 570091"/>
              <a:gd name="connsiteY3" fmla="*/ 1216070 h 2478330"/>
              <a:gd name="connsiteX4" fmla="*/ 533628 w 570091"/>
              <a:gd name="connsiteY4" fmla="*/ 1706437 h 2478330"/>
              <a:gd name="connsiteX5" fmla="*/ 142524 w 570091"/>
              <a:gd name="connsiteY5" fmla="*/ 2396584 h 2478330"/>
              <a:gd name="connsiteX6" fmla="*/ 142523 w 570091"/>
              <a:gd name="connsiteY6" fmla="*/ 2442774 h 2478330"/>
              <a:gd name="connsiteX7" fmla="*/ 0 w 570091"/>
              <a:gd name="connsiteY7" fmla="*/ 2335807 h 2478330"/>
              <a:gd name="connsiteX0" fmla="*/ 570091 w 570091"/>
              <a:gd name="connsiteY0" fmla="*/ 1312405 h 2478330"/>
              <a:gd name="connsiteX1" fmla="*/ 0 w 570091"/>
              <a:gd name="connsiteY1" fmla="*/ 192668 h 2478330"/>
              <a:gd name="connsiteX2" fmla="*/ 0 w 570091"/>
              <a:gd name="connsiteY2" fmla="*/ 0 h 2478330"/>
              <a:gd name="connsiteX3" fmla="*/ 570091 w 570091"/>
              <a:gd name="connsiteY3" fmla="*/ 1119737 h 2478330"/>
              <a:gd name="connsiteX4" fmla="*/ 570091 w 570091"/>
              <a:gd name="connsiteY4" fmla="*/ 1312405 h 2478330"/>
              <a:gd name="connsiteX0" fmla="*/ 570091 w 570091"/>
              <a:gd name="connsiteY0" fmla="*/ 1312405 h 2478330"/>
              <a:gd name="connsiteX1" fmla="*/ 0 w 570091"/>
              <a:gd name="connsiteY1" fmla="*/ 192668 h 2478330"/>
              <a:gd name="connsiteX2" fmla="*/ 0 w 570091"/>
              <a:gd name="connsiteY2" fmla="*/ 0 h 2478330"/>
              <a:gd name="connsiteX3" fmla="*/ 570091 w 570091"/>
              <a:gd name="connsiteY3" fmla="*/ 1119737 h 2478330"/>
              <a:gd name="connsiteX4" fmla="*/ 570091 w 570091"/>
              <a:gd name="connsiteY4" fmla="*/ 1312405 h 2478330"/>
              <a:gd name="connsiteX5" fmla="*/ 142523 w 570091"/>
              <a:gd name="connsiteY5" fmla="*/ 2396586 h 2478330"/>
              <a:gd name="connsiteX6" fmla="*/ 142523 w 570091"/>
              <a:gd name="connsiteY6" fmla="*/ 2442774 h 2478330"/>
              <a:gd name="connsiteX7" fmla="*/ 0 w 570091"/>
              <a:gd name="connsiteY7" fmla="*/ 2335807 h 2478330"/>
              <a:gd name="connsiteX8" fmla="*/ 142523 w 570091"/>
              <a:gd name="connsiteY8" fmla="*/ 2157728 h 2478330"/>
              <a:gd name="connsiteX9" fmla="*/ 142523 w 570091"/>
              <a:gd name="connsiteY9" fmla="*/ 2203917 h 2478330"/>
              <a:gd name="connsiteX10" fmla="*/ 567978 w 570091"/>
              <a:gd name="connsiteY10" fmla="*/ 1216070 h 2478330"/>
              <a:gd name="connsiteX0" fmla="*/ 0 w 570091"/>
              <a:gd name="connsiteY0" fmla="*/ 2335807 h 2442774"/>
              <a:gd name="connsiteX1" fmla="*/ 142523 w 570091"/>
              <a:gd name="connsiteY1" fmla="*/ 2157728 h 2442774"/>
              <a:gd name="connsiteX2" fmla="*/ 142523 w 570091"/>
              <a:gd name="connsiteY2" fmla="*/ 2203917 h 2442774"/>
              <a:gd name="connsiteX3" fmla="*/ 567978 w 570091"/>
              <a:gd name="connsiteY3" fmla="*/ 1216070 h 2442774"/>
              <a:gd name="connsiteX4" fmla="*/ 533628 w 570091"/>
              <a:gd name="connsiteY4" fmla="*/ 1706437 h 2442774"/>
              <a:gd name="connsiteX5" fmla="*/ 142524 w 570091"/>
              <a:gd name="connsiteY5" fmla="*/ 2396584 h 2442774"/>
              <a:gd name="connsiteX6" fmla="*/ 142523 w 570091"/>
              <a:gd name="connsiteY6" fmla="*/ 2442774 h 2442774"/>
              <a:gd name="connsiteX7" fmla="*/ 0 w 570091"/>
              <a:gd name="connsiteY7" fmla="*/ 2335807 h 2442774"/>
              <a:gd name="connsiteX0" fmla="*/ 570091 w 570091"/>
              <a:gd name="connsiteY0" fmla="*/ 1312405 h 2442774"/>
              <a:gd name="connsiteX1" fmla="*/ 0 w 570091"/>
              <a:gd name="connsiteY1" fmla="*/ 192668 h 2442774"/>
              <a:gd name="connsiteX2" fmla="*/ 0 w 570091"/>
              <a:gd name="connsiteY2" fmla="*/ 0 h 2442774"/>
              <a:gd name="connsiteX3" fmla="*/ 570091 w 570091"/>
              <a:gd name="connsiteY3" fmla="*/ 1119737 h 2442774"/>
              <a:gd name="connsiteX4" fmla="*/ 570091 w 570091"/>
              <a:gd name="connsiteY4" fmla="*/ 1312405 h 2442774"/>
              <a:gd name="connsiteX0" fmla="*/ 570091 w 570091"/>
              <a:gd name="connsiteY0" fmla="*/ 1312405 h 2442774"/>
              <a:gd name="connsiteX1" fmla="*/ 127086 w 570091"/>
              <a:gd name="connsiteY1" fmla="*/ 60691 h 2442774"/>
              <a:gd name="connsiteX2" fmla="*/ 0 w 570091"/>
              <a:gd name="connsiteY2" fmla="*/ 0 h 2442774"/>
              <a:gd name="connsiteX3" fmla="*/ 570091 w 570091"/>
              <a:gd name="connsiteY3" fmla="*/ 1119737 h 2442774"/>
              <a:gd name="connsiteX4" fmla="*/ 570091 w 570091"/>
              <a:gd name="connsiteY4" fmla="*/ 1312405 h 2442774"/>
              <a:gd name="connsiteX5" fmla="*/ 142523 w 570091"/>
              <a:gd name="connsiteY5" fmla="*/ 2396586 h 2442774"/>
              <a:gd name="connsiteX6" fmla="*/ 142523 w 570091"/>
              <a:gd name="connsiteY6" fmla="*/ 2442774 h 2442774"/>
              <a:gd name="connsiteX7" fmla="*/ 0 w 570091"/>
              <a:gd name="connsiteY7" fmla="*/ 2335807 h 2442774"/>
              <a:gd name="connsiteX8" fmla="*/ 142523 w 570091"/>
              <a:gd name="connsiteY8" fmla="*/ 2157728 h 2442774"/>
              <a:gd name="connsiteX9" fmla="*/ 142523 w 570091"/>
              <a:gd name="connsiteY9" fmla="*/ 2203917 h 2442774"/>
              <a:gd name="connsiteX10" fmla="*/ 567978 w 570091"/>
              <a:gd name="connsiteY10" fmla="*/ 1216070 h 2442774"/>
              <a:gd name="connsiteX0" fmla="*/ 0 w 570091"/>
              <a:gd name="connsiteY0" fmla="*/ 2335807 h 2442774"/>
              <a:gd name="connsiteX1" fmla="*/ 142523 w 570091"/>
              <a:gd name="connsiteY1" fmla="*/ 2157728 h 2442774"/>
              <a:gd name="connsiteX2" fmla="*/ 142523 w 570091"/>
              <a:gd name="connsiteY2" fmla="*/ 2203917 h 2442774"/>
              <a:gd name="connsiteX3" fmla="*/ 567978 w 570091"/>
              <a:gd name="connsiteY3" fmla="*/ 1216070 h 2442774"/>
              <a:gd name="connsiteX4" fmla="*/ 533628 w 570091"/>
              <a:gd name="connsiteY4" fmla="*/ 1706437 h 2442774"/>
              <a:gd name="connsiteX5" fmla="*/ 142524 w 570091"/>
              <a:gd name="connsiteY5" fmla="*/ 2396584 h 2442774"/>
              <a:gd name="connsiteX6" fmla="*/ 142523 w 570091"/>
              <a:gd name="connsiteY6" fmla="*/ 2442774 h 2442774"/>
              <a:gd name="connsiteX7" fmla="*/ 0 w 570091"/>
              <a:gd name="connsiteY7" fmla="*/ 2335807 h 2442774"/>
              <a:gd name="connsiteX0" fmla="*/ 570091 w 570091"/>
              <a:gd name="connsiteY0" fmla="*/ 1312405 h 2442774"/>
              <a:gd name="connsiteX1" fmla="*/ 152122 w 570091"/>
              <a:gd name="connsiteY1" fmla="*/ 125358 h 2442774"/>
              <a:gd name="connsiteX2" fmla="*/ 0 w 570091"/>
              <a:gd name="connsiteY2" fmla="*/ 0 h 2442774"/>
              <a:gd name="connsiteX3" fmla="*/ 570091 w 570091"/>
              <a:gd name="connsiteY3" fmla="*/ 1119737 h 2442774"/>
              <a:gd name="connsiteX4" fmla="*/ 570091 w 570091"/>
              <a:gd name="connsiteY4" fmla="*/ 1312405 h 2442774"/>
              <a:gd name="connsiteX0" fmla="*/ 570091 w 570091"/>
              <a:gd name="connsiteY0" fmla="*/ 1312405 h 2442774"/>
              <a:gd name="connsiteX1" fmla="*/ 127086 w 570091"/>
              <a:gd name="connsiteY1" fmla="*/ 60691 h 2442774"/>
              <a:gd name="connsiteX2" fmla="*/ 0 w 570091"/>
              <a:gd name="connsiteY2" fmla="*/ 0 h 2442774"/>
              <a:gd name="connsiteX3" fmla="*/ 570091 w 570091"/>
              <a:gd name="connsiteY3" fmla="*/ 1119737 h 2442774"/>
              <a:gd name="connsiteX4" fmla="*/ 570091 w 570091"/>
              <a:gd name="connsiteY4" fmla="*/ 1312405 h 2442774"/>
              <a:gd name="connsiteX5" fmla="*/ 142523 w 570091"/>
              <a:gd name="connsiteY5" fmla="*/ 2396586 h 2442774"/>
              <a:gd name="connsiteX6" fmla="*/ 142523 w 570091"/>
              <a:gd name="connsiteY6" fmla="*/ 2442774 h 2442774"/>
              <a:gd name="connsiteX7" fmla="*/ 0 w 570091"/>
              <a:gd name="connsiteY7" fmla="*/ 2335807 h 2442774"/>
              <a:gd name="connsiteX8" fmla="*/ 142523 w 570091"/>
              <a:gd name="connsiteY8" fmla="*/ 2157728 h 2442774"/>
              <a:gd name="connsiteX9" fmla="*/ 142523 w 570091"/>
              <a:gd name="connsiteY9" fmla="*/ 2203917 h 2442774"/>
              <a:gd name="connsiteX10" fmla="*/ 567978 w 570091"/>
              <a:gd name="connsiteY10" fmla="*/ 1216070 h 2442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70091" h="2442774" stroke="0" extrusionOk="0">
                <a:moveTo>
                  <a:pt x="0" y="2335807"/>
                </a:moveTo>
                <a:lnTo>
                  <a:pt x="142523" y="2157728"/>
                </a:lnTo>
                <a:lnTo>
                  <a:pt x="142523" y="2203917"/>
                </a:lnTo>
                <a:cubicBezTo>
                  <a:pt x="376652" y="2085181"/>
                  <a:pt x="547174" y="1689253"/>
                  <a:pt x="567978" y="1216070"/>
                </a:cubicBezTo>
                <a:cubicBezTo>
                  <a:pt x="575296" y="1382512"/>
                  <a:pt x="563559" y="1550061"/>
                  <a:pt x="533628" y="1706437"/>
                </a:cubicBezTo>
                <a:cubicBezTo>
                  <a:pt x="468275" y="2047877"/>
                  <a:pt x="322342" y="2305391"/>
                  <a:pt x="142524" y="2396584"/>
                </a:cubicBezTo>
                <a:cubicBezTo>
                  <a:pt x="142524" y="2411981"/>
                  <a:pt x="142523" y="2427377"/>
                  <a:pt x="142523" y="2442774"/>
                </a:cubicBezTo>
                <a:lnTo>
                  <a:pt x="0" y="2335807"/>
                </a:lnTo>
                <a:close/>
              </a:path>
              <a:path w="570091" h="2442774" fill="darkenLess" stroke="0" extrusionOk="0">
                <a:moveTo>
                  <a:pt x="570091" y="1312405"/>
                </a:moveTo>
                <a:cubicBezTo>
                  <a:pt x="570091" y="693991"/>
                  <a:pt x="466975" y="125358"/>
                  <a:pt x="152122" y="125358"/>
                </a:cubicBezTo>
                <a:lnTo>
                  <a:pt x="0" y="0"/>
                </a:lnTo>
                <a:cubicBezTo>
                  <a:pt x="314853" y="0"/>
                  <a:pt x="570091" y="501323"/>
                  <a:pt x="570091" y="1119737"/>
                </a:cubicBezTo>
                <a:lnTo>
                  <a:pt x="570091" y="1312405"/>
                </a:lnTo>
                <a:close/>
              </a:path>
              <a:path w="570091" h="2442774" fill="none" extrusionOk="0">
                <a:moveTo>
                  <a:pt x="570091" y="1312405"/>
                </a:moveTo>
                <a:cubicBezTo>
                  <a:pt x="570091" y="693991"/>
                  <a:pt x="441939" y="60691"/>
                  <a:pt x="127086" y="60691"/>
                </a:cubicBezTo>
                <a:cubicBezTo>
                  <a:pt x="127086" y="-3532"/>
                  <a:pt x="0" y="64223"/>
                  <a:pt x="0" y="0"/>
                </a:cubicBezTo>
                <a:cubicBezTo>
                  <a:pt x="314853" y="0"/>
                  <a:pt x="570091" y="501323"/>
                  <a:pt x="570091" y="1119737"/>
                </a:cubicBezTo>
                <a:lnTo>
                  <a:pt x="570091" y="1312405"/>
                </a:lnTo>
                <a:cubicBezTo>
                  <a:pt x="570091" y="1823003"/>
                  <a:pt x="394228" y="2268936"/>
                  <a:pt x="142523" y="2396586"/>
                </a:cubicBezTo>
                <a:lnTo>
                  <a:pt x="142523" y="2442774"/>
                </a:lnTo>
                <a:lnTo>
                  <a:pt x="0" y="2335807"/>
                </a:lnTo>
                <a:lnTo>
                  <a:pt x="142523" y="2157728"/>
                </a:lnTo>
                <a:lnTo>
                  <a:pt x="142523" y="2203917"/>
                </a:lnTo>
                <a:cubicBezTo>
                  <a:pt x="376652" y="2085181"/>
                  <a:pt x="547174" y="1689253"/>
                  <a:pt x="567978" y="1216070"/>
                </a:cubicBezTo>
              </a:path>
            </a:pathLst>
          </a:custGeom>
          <a:solidFill>
            <a:srgbClr val="EF90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Выгнутая вправо стрелка 31"/>
          <p:cNvSpPr/>
          <p:nvPr/>
        </p:nvSpPr>
        <p:spPr>
          <a:xfrm rot="18671463" flipH="1">
            <a:off x="1988162" y="4153617"/>
            <a:ext cx="680048" cy="2833728"/>
          </a:xfrm>
          <a:prstGeom prst="curvedLef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Выгнутая вправо стрелка 30"/>
          <p:cNvSpPr/>
          <p:nvPr/>
        </p:nvSpPr>
        <p:spPr>
          <a:xfrm>
            <a:off x="5696670" y="1268412"/>
            <a:ext cx="3228100" cy="4821582"/>
          </a:xfrm>
          <a:prstGeom prst="curvedLeftArrow">
            <a:avLst>
              <a:gd name="adj1" fmla="val 25000"/>
              <a:gd name="adj2" fmla="val 6124"/>
              <a:gd name="adj3" fmla="val 25991"/>
            </a:avLst>
          </a:prstGeom>
          <a:solidFill>
            <a:srgbClr val="EF90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3" name="Выгнутая вправо стрелка 32"/>
          <p:cNvSpPr/>
          <p:nvPr/>
        </p:nvSpPr>
        <p:spPr>
          <a:xfrm rot="3112590" flipH="1">
            <a:off x="1846723" y="522177"/>
            <a:ext cx="685230" cy="2722791"/>
          </a:xfrm>
          <a:prstGeom prst="curvedLeftArrow">
            <a:avLst/>
          </a:prstGeom>
          <a:solidFill>
            <a:srgbClr val="EE86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 flipV="1">
            <a:off x="5661874" y="4117555"/>
            <a:ext cx="1357301" cy="1403758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2245101" y="1891634"/>
            <a:ext cx="1325415" cy="1326434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5545282" y="1889138"/>
            <a:ext cx="1416955" cy="1238292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2101402" y="4190473"/>
            <a:ext cx="1378423" cy="1321047"/>
          </a:xfrm>
          <a:prstGeom prst="straightConnector1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Стрелка влево 63"/>
          <p:cNvSpPr/>
          <p:nvPr/>
        </p:nvSpPr>
        <p:spPr>
          <a:xfrm rot="20950949">
            <a:off x="5600730" y="5827194"/>
            <a:ext cx="912753" cy="368694"/>
          </a:xfrm>
          <a:prstGeom prst="leftArrow">
            <a:avLst/>
          </a:prstGeom>
          <a:solidFill>
            <a:srgbClr val="EF90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 rot="19255554">
            <a:off x="1202961" y="1290134"/>
            <a:ext cx="124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контроль</a:t>
            </a:r>
          </a:p>
        </p:txBody>
      </p:sp>
      <p:sp>
        <p:nvSpPr>
          <p:cNvPr id="27" name="TextBox 26"/>
          <p:cNvSpPr txBox="1"/>
          <p:nvPr/>
        </p:nvSpPr>
        <p:spPr>
          <a:xfrm rot="19752069">
            <a:off x="7323344" y="5426561"/>
            <a:ext cx="124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контроль</a:t>
            </a:r>
          </a:p>
        </p:txBody>
      </p:sp>
      <p:sp>
        <p:nvSpPr>
          <p:cNvPr id="28" name="TextBox 27"/>
          <p:cNvSpPr txBox="1"/>
          <p:nvPr/>
        </p:nvSpPr>
        <p:spPr>
          <a:xfrm rot="3315812">
            <a:off x="7302577" y="2296879"/>
            <a:ext cx="124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контроль</a:t>
            </a:r>
          </a:p>
        </p:txBody>
      </p:sp>
      <p:sp>
        <p:nvSpPr>
          <p:cNvPr id="29" name="TextBox 28"/>
          <p:cNvSpPr txBox="1"/>
          <p:nvPr/>
        </p:nvSpPr>
        <p:spPr>
          <a:xfrm rot="2250187">
            <a:off x="1293655" y="5723736"/>
            <a:ext cx="1244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контроль</a:t>
            </a:r>
          </a:p>
        </p:txBody>
      </p:sp>
    </p:spTree>
    <p:extLst>
      <p:ext uri="{BB962C8B-B14F-4D97-AF65-F5344CB8AC3E}">
        <p14:creationId xmlns:p14="http://schemas.microsoft.com/office/powerpoint/2010/main" xmlns="" val="57353318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86267" y="743919"/>
            <a:ext cx="8749163" cy="5811864"/>
          </a:xfrm>
          <a:prstGeom prst="rect">
            <a:avLst/>
          </a:prstGeom>
          <a:pattFill prst="dk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9525">
            <a:solidFill>
              <a:schemeClr val="bg1">
                <a:lumMod val="6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360000">
              <a:buFont typeface="Wingdings" pitchFamily="2" charset="2"/>
              <a:buChar char="ü"/>
            </a:pPr>
            <a:endParaRPr lang="ru-RU" sz="2000" dirty="0"/>
          </a:p>
          <a:p>
            <a:endParaRPr lang="ru-RU" sz="2000" dirty="0"/>
          </a:p>
          <a:p>
            <a:pPr indent="360000">
              <a:buFont typeface="Wingdings" pitchFamily="2" charset="2"/>
              <a:buChar char="ü"/>
            </a:pPr>
            <a:r>
              <a:rPr lang="ru-RU" sz="2000" dirty="0"/>
              <a:t> недееспособные граждане самостоятельно подписывают документы;</a:t>
            </a:r>
          </a:p>
          <a:p>
            <a:pPr indent="360000">
              <a:buFont typeface="Wingdings" pitchFamily="2" charset="2"/>
              <a:buChar char="ü"/>
            </a:pPr>
            <a:r>
              <a:rPr lang="ru-RU" sz="2000" dirty="0"/>
              <a:t>подопечные, имеющие в собственности жилые помещения, лишены возможности получения мер социальной поддержки в виде ЕЖКВ;</a:t>
            </a:r>
          </a:p>
          <a:p>
            <a:pPr indent="360000">
              <a:buFont typeface="Wingdings" pitchFamily="2" charset="2"/>
              <a:buChar char="ü"/>
            </a:pPr>
            <a:r>
              <a:rPr lang="ru-RU" sz="2000" dirty="0"/>
              <a:t>объекты не соответствуют требованиям доступности для инвалидов;</a:t>
            </a:r>
          </a:p>
          <a:p>
            <a:endParaRPr lang="ru-RU" sz="2000" dirty="0"/>
          </a:p>
          <a:p>
            <a:endParaRPr lang="ru-RU" sz="2000" dirty="0"/>
          </a:p>
          <a:p>
            <a:pPr indent="360000"/>
            <a:endParaRPr lang="ru-RU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smtClean="0"/>
              <a:t> соблюдение </a:t>
            </a:r>
            <a:r>
              <a:rPr lang="ru-RU" sz="2000" dirty="0"/>
              <a:t>санитарно-эпидемиологического законодательства при организации питания, правил хранения лекарственных препаратов;</a:t>
            </a:r>
          </a:p>
          <a:p>
            <a:pPr indent="360000">
              <a:buFont typeface="Wingdings" pitchFamily="2" charset="2"/>
              <a:buChar char="ü"/>
            </a:pPr>
            <a:r>
              <a:rPr lang="ru-RU" sz="2000" dirty="0"/>
              <a:t>обеспечение надлежащим уходом, соблюдение безопасных условий проживания и предоставления социальных услуг;</a:t>
            </a:r>
          </a:p>
          <a:p>
            <a:pPr indent="360000">
              <a:buFont typeface="Wingdings" pitchFamily="2" charset="2"/>
              <a:buChar char="ü"/>
            </a:pPr>
            <a:r>
              <a:rPr lang="ru-RU" sz="2000" dirty="0"/>
              <a:t> отсутствие учета приобретенных для подопечных товаров длительного пользования;</a:t>
            </a:r>
          </a:p>
          <a:p>
            <a:pPr indent="360000">
              <a:buFont typeface="Wingdings" pitchFamily="2" charset="2"/>
              <a:buChar char="ü"/>
            </a:pPr>
            <a:r>
              <a:rPr lang="ru-RU" sz="2000" dirty="0"/>
              <a:t>несвоевременная оплата за коммунальные услуги жилых помещений;</a:t>
            </a:r>
          </a:p>
          <a:p>
            <a:pPr indent="360000">
              <a:buFont typeface="Wingdings" pitchFamily="2" charset="2"/>
              <a:buChar char="ü"/>
            </a:pPr>
            <a:r>
              <a:rPr lang="ru-RU" sz="2000" dirty="0"/>
              <a:t>правила ведения личных дел подопечных;</a:t>
            </a:r>
          </a:p>
          <a:p>
            <a:pPr indent="360000">
              <a:buFont typeface="Wingdings" pitchFamily="2" charset="2"/>
              <a:buChar char="ü"/>
            </a:pPr>
            <a:r>
              <a:rPr lang="ru-RU" sz="2000" dirty="0"/>
              <a:t>ненадлежащее использование ТСР.</a:t>
            </a:r>
          </a:p>
          <a:p>
            <a:pPr algn="ctr"/>
            <a:endParaRPr lang="ru-RU" dirty="0"/>
          </a:p>
        </p:txBody>
      </p:sp>
      <p:pic>
        <p:nvPicPr>
          <p:cNvPr id="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8051800" cy="66443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ru-RU" sz="2000" cap="all" dirty="0">
              <a:latin typeface="Arial Unicode MS" panose="020B0604020202020204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0" y="-2584"/>
            <a:ext cx="8036932" cy="66443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000" cap="all" dirty="0">
                <a:latin typeface="Arial Unicode MS" panose="020B0604020202020204" pitchFamily="34" charset="-128"/>
                <a:ea typeface="Arial Unicode MS" pitchFamily="34" charset="-128"/>
                <a:cs typeface="Arial Unicode MS" pitchFamily="34" charset="-128"/>
              </a:rPr>
              <a:t>ПРИМЕРЫ НАРУШЕНИЙ, ВЫЯВЛЕННЫХ органами Прокурорского надзора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02771" y="859972"/>
            <a:ext cx="8284028" cy="3265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Общее для всех типов учреждений: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2770" y="2977942"/>
            <a:ext cx="8284029" cy="3265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Характерны для психоневрологических интернатов:</a:t>
            </a:r>
          </a:p>
        </p:txBody>
      </p:sp>
    </p:spTree>
    <p:extLst>
      <p:ext uri="{BB962C8B-B14F-4D97-AF65-F5344CB8AC3E}">
        <p14:creationId xmlns:p14="http://schemas.microsoft.com/office/powerpoint/2010/main" xmlns="" val="73741015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66237" y="708660"/>
            <a:ext cx="8761814" cy="5920740"/>
          </a:xfrm>
          <a:prstGeom prst="rect">
            <a:avLst/>
          </a:prstGeom>
          <a:pattFill prst="dk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>
                <a:alpha val="2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01072" y="3628489"/>
            <a:ext cx="7900671" cy="889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09600" y="1611086"/>
            <a:ext cx="7892143" cy="8817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>
            <p:extLst/>
          </p:nvPr>
        </p:nvGraphicFramePr>
        <p:xfrm>
          <a:off x="360796" y="771525"/>
          <a:ext cx="8422407" cy="571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7	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958" y="107091"/>
            <a:ext cx="8051800" cy="5601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000" cap="all" dirty="0">
                <a:latin typeface="Arial Unicode MS" panose="020B0604020202020204" pitchFamily="34" charset="-128"/>
                <a:ea typeface="Arial Unicode MS" pitchFamily="34" charset="-128"/>
                <a:cs typeface="Arial Unicode MS" pitchFamily="34" charset="-128"/>
              </a:rPr>
              <a:t>Проблематика реализации государственных полномочий по опеке и попечительству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09600" y="1172935"/>
            <a:ext cx="7892143" cy="10150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Срочное устройство  одиноко проживающих недееспособных граждан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1071" y="3028950"/>
            <a:ext cx="7892143" cy="11538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Подбор опекунов на безвозмездной основе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1072" y="5856514"/>
            <a:ext cx="7900672" cy="6289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9600" y="4970545"/>
            <a:ext cx="7892143" cy="11538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Временное исполнение обязанностей опекуна 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</a:rPr>
              <a:t>органами опеки и попечительства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394262030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86267" y="743919"/>
            <a:ext cx="8749163" cy="5811864"/>
          </a:xfrm>
          <a:prstGeom prst="rect">
            <a:avLst/>
          </a:prstGeom>
          <a:pattFill prst="dk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 w="9525">
            <a:solidFill>
              <a:schemeClr val="bg1">
                <a:lumMod val="6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8	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0"/>
            <a:ext cx="8051800" cy="66443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endParaRPr lang="ru-RU" sz="2000" cap="all" dirty="0">
              <a:latin typeface="Arial Unicode MS" panose="020B0604020202020204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0" y="-2583"/>
            <a:ext cx="8036932" cy="4788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000" cap="all" dirty="0">
                <a:latin typeface="Arial Unicode MS" panose="020B0604020202020204" pitchFamily="34" charset="-128"/>
                <a:ea typeface="Arial Unicode MS" pitchFamily="34" charset="-128"/>
                <a:cs typeface="Arial Unicode MS" pitchFamily="34" charset="-128"/>
              </a:rPr>
              <a:t>ПРОВЕДЕНИЕ КОНТРОЛЬНЫХ МЕРОПРИЯТИЙ</a:t>
            </a:r>
          </a:p>
        </p:txBody>
      </p:sp>
      <p:graphicFrame>
        <p:nvGraphicFramePr>
          <p:cNvPr id="7" name="Диаграмма 6"/>
          <p:cNvGraphicFramePr/>
          <p:nvPr>
            <p:extLst/>
          </p:nvPr>
        </p:nvGraphicFramePr>
        <p:xfrm>
          <a:off x="274205" y="1479839"/>
          <a:ext cx="4699578" cy="5087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29490" y="857250"/>
            <a:ext cx="8201891" cy="4686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Выявление  лиц, нуждающихся в установлении опеки</a:t>
            </a:r>
          </a:p>
        </p:txBody>
      </p:sp>
      <p:graphicFrame>
        <p:nvGraphicFramePr>
          <p:cNvPr id="9" name="Диаграмма 8"/>
          <p:cNvGraphicFramePr/>
          <p:nvPr>
            <p:extLst/>
          </p:nvPr>
        </p:nvGraphicFramePr>
        <p:xfrm>
          <a:off x="4807527" y="1773381"/>
          <a:ext cx="4138180" cy="476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18384592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66237" y="708660"/>
            <a:ext cx="8761814" cy="5920740"/>
          </a:xfrm>
          <a:prstGeom prst="rect">
            <a:avLst/>
          </a:prstGeom>
          <a:pattFill prst="dkDnDiag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solidFill>
              <a:schemeClr val="tx1">
                <a:alpha val="2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7" name="Схема 6"/>
          <p:cNvGraphicFramePr/>
          <p:nvPr>
            <p:extLst/>
          </p:nvPr>
        </p:nvGraphicFramePr>
        <p:xfrm>
          <a:off x="360796" y="874857"/>
          <a:ext cx="8422407" cy="5610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8686800" y="6629400"/>
            <a:ext cx="457200" cy="2286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9	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958" y="107091"/>
            <a:ext cx="8051800" cy="5601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2000" cap="all" dirty="0">
                <a:latin typeface="Arial Unicode MS" panose="020B0604020202020204" pitchFamily="34" charset="-128"/>
                <a:ea typeface="Arial Unicode MS" pitchFamily="34" charset="-128"/>
                <a:cs typeface="Arial Unicode MS" pitchFamily="34" charset="-128"/>
              </a:rPr>
              <a:t>РАЗВИТИЕ СФЕРЫ НОРМАТИВНОГО ПРАВОВОГО ОБЕСПЕЧЕНИЯ ДЕЯТЕЛЬНОСТИ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87795" y="810698"/>
            <a:ext cx="8377109" cy="522802"/>
          </a:xfrm>
          <a:prstGeom prst="rect">
            <a:avLst/>
          </a:prstGeom>
          <a:solidFill>
            <a:srgbClr val="C5DA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32550" y="874858"/>
            <a:ext cx="7694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Приказы Министерства социального развития Мурманской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253191309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4123</TotalTime>
  <Words>563</Words>
  <Application>Microsoft Office PowerPoint</Application>
  <PresentationFormat>Экран (4:3)</PresentationFormat>
  <Paragraphs>155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 Чернова</dc:creator>
  <cp:lastModifiedBy>Надежда Чернова</cp:lastModifiedBy>
  <cp:revision>214</cp:revision>
  <dcterms:created xsi:type="dcterms:W3CDTF">2016-12-17T06:29:13Z</dcterms:created>
  <dcterms:modified xsi:type="dcterms:W3CDTF">2018-12-26T13:12:41Z</dcterms:modified>
</cp:coreProperties>
</file>