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28" r:id="rId2"/>
    <p:sldId id="329" r:id="rId3"/>
    <p:sldId id="327" r:id="rId4"/>
    <p:sldId id="325" r:id="rId5"/>
    <p:sldId id="326" r:id="rId6"/>
    <p:sldId id="330" r:id="rId7"/>
    <p:sldId id="331" r:id="rId8"/>
    <p:sldId id="305" r:id="rId9"/>
    <p:sldId id="332" r:id="rId10"/>
    <p:sldId id="271" r:id="rId11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7D984"/>
    <a:srgbClr val="EF904F"/>
    <a:srgbClr val="EE8640"/>
    <a:srgbClr val="F5DCF8"/>
    <a:srgbClr val="E49CEC"/>
    <a:srgbClr val="CF4BDD"/>
    <a:srgbClr val="49823A"/>
    <a:srgbClr val="F0A30A"/>
    <a:srgbClr val="C2F494"/>
    <a:srgbClr val="FA36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66" autoAdjust="0"/>
    <p:restoredTop sz="94660"/>
  </p:normalViewPr>
  <p:slideViewPr>
    <p:cSldViewPr snapToGrid="0">
      <p:cViewPr>
        <p:scale>
          <a:sx n="100" d="100"/>
          <a:sy n="100" d="100"/>
        </p:scale>
        <p:origin x="-1944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hernova\Desktop\&#1057;&#1074;&#1086;&#1076;&#1085;&#1072;&#1103;%20&#1080;&#1085;&#1092;&#1086;&#1088;&#1084;&#1072;&#1094;&#1080;&#1103;\&#1057;&#1091;&#1073;&#1074;&#1077;&#1085;&#1094;&#1080;&#1080;\&#1086;&#1090;&#1095;&#1077;&#1090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35039066306649053"/>
          <c:y val="4.8833886420979314E-2"/>
          <c:w val="0.61141125955002062"/>
          <c:h val="0.93140583866956206"/>
        </c:manualLayout>
      </c:layout>
      <c:barChart>
        <c:barDir val="bar"/>
        <c:grouping val="clustered"/>
        <c:axId val="67097344"/>
        <c:axId val="67098880"/>
      </c:barChart>
      <c:catAx>
        <c:axId val="67097344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 b="1" baseline="0"/>
            </a:pPr>
            <a:endParaRPr lang="ru-RU"/>
          </a:p>
        </c:txPr>
        <c:crossAx val="67098880"/>
        <c:crosses val="autoZero"/>
        <c:auto val="1"/>
        <c:lblAlgn val="ctr"/>
        <c:lblOffset val="100"/>
      </c:catAx>
      <c:valAx>
        <c:axId val="67098880"/>
        <c:scaling>
          <c:orientation val="minMax"/>
        </c:scaling>
        <c:delete val="1"/>
        <c:axPos val="b"/>
        <c:numFmt formatCode="General" sourceLinked="1"/>
        <c:tickLblPos val="none"/>
        <c:crossAx val="67097344"/>
        <c:crosses val="autoZero"/>
        <c:crossBetween val="between"/>
      </c:valAx>
    </c:plotArea>
    <c:plotVisOnly val="1"/>
    <c:dispBlanksAs val="gap"/>
  </c:chart>
  <c:spPr>
    <a:ln w="28575">
      <a:noFill/>
    </a:ln>
    <a:effectLst>
      <a:innerShdw blurRad="63500" dist="50800" dir="13500000">
        <a:prstClr val="black">
          <a:alpha val="50000"/>
        </a:prstClr>
      </a:innerShdw>
    </a:effectLst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clustered"/>
        <c:ser>
          <c:idx val="0"/>
          <c:order val="0"/>
          <c:spPr>
            <a:solidFill>
              <a:schemeClr val="accent1"/>
            </a:solidFill>
          </c:spPr>
          <c:dLbls>
            <c:dLbl>
              <c:idx val="0"/>
              <c:layout>
                <c:manualLayout>
                  <c:x val="-1.9789734075448363E-2"/>
                  <c:y val="-6.0185185185185154E-2"/>
                </c:manualLayout>
              </c:layout>
              <c:showVal val="1"/>
            </c:dLbl>
            <c:dLbl>
              <c:idx val="1"/>
              <c:layout>
                <c:manualLayout>
                  <c:x val="-1.4842300556586271E-2"/>
                  <c:y val="-5.5555555555555518E-2"/>
                </c:manualLayout>
              </c:layout>
              <c:showVal val="1"/>
            </c:dLbl>
            <c:dLbl>
              <c:idx val="2"/>
              <c:layout>
                <c:manualLayout>
                  <c:x val="-1.9789734075448363E-2"/>
                  <c:y val="-5.0925925925925923E-2"/>
                </c:manualLayout>
              </c:layout>
              <c:showVal val="1"/>
            </c:dLbl>
            <c:dLbl>
              <c:idx val="3"/>
              <c:layout>
                <c:manualLayout>
                  <c:x val="-1.4842300556586271E-2"/>
                  <c:y val="-5.0925925925925923E-2"/>
                </c:manualLayout>
              </c:layout>
              <c:showVal val="1"/>
            </c:dLbl>
            <c:spPr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Лист1!$A$4:$A$7</c:f>
              <c:strCache>
                <c:ptCount val="4"/>
                <c:pt idx="0">
                  <c:v>установлена 1-я группа инвалидности</c:v>
                </c:pt>
                <c:pt idx="1">
                  <c:v>установлена 2-я группа инвалидности</c:v>
                </c:pt>
                <c:pt idx="2">
                  <c:v>установлена 3-я группа инвалидности</c:v>
                </c:pt>
                <c:pt idx="3">
                  <c:v>установлен статус ребенок-инвалид</c:v>
                </c:pt>
              </c:strCache>
            </c:strRef>
          </c:cat>
          <c:val>
            <c:numRef>
              <c:f>Лист1!$B$4:$B$7</c:f>
              <c:numCache>
                <c:formatCode>General</c:formatCode>
                <c:ptCount val="4"/>
                <c:pt idx="0">
                  <c:v>5.5</c:v>
                </c:pt>
                <c:pt idx="1">
                  <c:v>10.9</c:v>
                </c:pt>
                <c:pt idx="2">
                  <c:v>10.8</c:v>
                </c:pt>
                <c:pt idx="3">
                  <c:v>2.7</c:v>
                </c:pt>
              </c:numCache>
            </c:numRef>
          </c:val>
        </c:ser>
        <c:axId val="80542336"/>
        <c:axId val="80630144"/>
      </c:barChart>
      <c:catAx>
        <c:axId val="80542336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 b="1" baseline="0"/>
            </a:pPr>
            <a:endParaRPr lang="ru-RU"/>
          </a:p>
        </c:txPr>
        <c:crossAx val="80630144"/>
        <c:crosses val="autoZero"/>
        <c:auto val="1"/>
        <c:lblAlgn val="ctr"/>
        <c:lblOffset val="100"/>
      </c:catAx>
      <c:valAx>
        <c:axId val="80630144"/>
        <c:scaling>
          <c:orientation val="minMax"/>
        </c:scaling>
        <c:delete val="1"/>
        <c:axPos val="b"/>
        <c:numFmt formatCode="General" sourceLinked="1"/>
        <c:tickLblPos val="none"/>
        <c:crossAx val="80542336"/>
        <c:crosses val="autoZero"/>
        <c:crossBetween val="between"/>
      </c:valAx>
    </c:plotArea>
    <c:plotVisOnly val="1"/>
  </c:chart>
  <c:spPr>
    <a:noFill/>
    <a:ln>
      <a:solidFill>
        <a:schemeClr val="accent1"/>
      </a:solidFill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plotArea>
      <c:layout>
        <c:manualLayout>
          <c:layoutTarget val="inner"/>
          <c:xMode val="edge"/>
          <c:yMode val="edge"/>
          <c:x val="1.8007435845044467E-2"/>
          <c:y val="7.5993050198931003E-2"/>
          <c:w val="0.96683774312553972"/>
          <c:h val="0.72527342810796347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dLbls>
            <c:dLbl>
              <c:idx val="0"/>
              <c:layout>
                <c:manualLayout>
                  <c:x val="5.2777777777777812E-2"/>
                  <c:y val="2.7777777777777811E-2"/>
                </c:manualLayout>
              </c:layout>
              <c:showVal val="1"/>
            </c:dLbl>
            <c:dLbl>
              <c:idx val="1"/>
              <c:layout>
                <c:manualLayout>
                  <c:x val="4.7222222222222249E-2"/>
                  <c:y val="3.7037037037037056E-2"/>
                </c:manualLayout>
              </c:layout>
              <c:showVal val="1"/>
            </c:dLbl>
            <c:dLbl>
              <c:idx val="2"/>
              <c:layout>
                <c:manualLayout>
                  <c:x val="5.2777777777777792E-2"/>
                  <c:y val="3.2407407407407426E-2"/>
                </c:manualLayout>
              </c:layout>
              <c:showVal val="1"/>
            </c:dLbl>
            <c:dLbl>
              <c:idx val="3"/>
              <c:layout>
                <c:manualLayout>
                  <c:x val="5.5555555555555518E-2"/>
                  <c:y val="2.7777777777777811E-2"/>
                </c:manualLayout>
              </c:layout>
              <c:showVal val="1"/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Лист1!$H$36:$H$39</c:f>
              <c:strCache>
                <c:ptCount val="4"/>
                <c:pt idx="0">
                  <c:v>на 01.01.2017</c:v>
                </c:pt>
                <c:pt idx="1">
                  <c:v>на 01.01.2018</c:v>
                </c:pt>
                <c:pt idx="2">
                  <c:v>на 01.01.2019</c:v>
                </c:pt>
                <c:pt idx="3">
                  <c:v>на 01.07.2019</c:v>
                </c:pt>
              </c:strCache>
            </c:strRef>
          </c:cat>
          <c:val>
            <c:numRef>
              <c:f>Лист1!$I$36:$I$39</c:f>
              <c:numCache>
                <c:formatCode>General</c:formatCode>
                <c:ptCount val="4"/>
                <c:pt idx="0">
                  <c:v>17</c:v>
                </c:pt>
                <c:pt idx="1">
                  <c:v>17</c:v>
                </c:pt>
                <c:pt idx="2">
                  <c:v>13</c:v>
                </c:pt>
                <c:pt idx="3">
                  <c:v>11</c:v>
                </c:pt>
              </c:numCache>
            </c:numRef>
          </c:val>
        </c:ser>
        <c:axId val="80645504"/>
        <c:axId val="80659584"/>
      </c:barChart>
      <c:catAx>
        <c:axId val="8064550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0659584"/>
        <c:crosses val="autoZero"/>
        <c:auto val="1"/>
        <c:lblAlgn val="ctr"/>
        <c:lblOffset val="100"/>
      </c:catAx>
      <c:valAx>
        <c:axId val="80659584"/>
        <c:scaling>
          <c:orientation val="minMax"/>
        </c:scaling>
        <c:delete val="1"/>
        <c:axPos val="l"/>
        <c:numFmt formatCode="General" sourceLinked="1"/>
        <c:tickLblPos val="none"/>
        <c:crossAx val="80645504"/>
        <c:crosses val="autoZero"/>
        <c:crossBetween val="between"/>
      </c:valAx>
    </c:plotArea>
    <c:plotVisOnly val="1"/>
  </c:chart>
  <c:spPr>
    <a:ln>
      <a:solidFill>
        <a:srgbClr val="4F81BD"/>
      </a:solidFill>
    </a:ln>
  </c:sp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B35C00-C56E-4416-9036-5C8290F173F9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1AB1D7-C4E4-4F97-BA09-CFAACA95AFAE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Понятие патронажа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71670CAB-15C7-4873-82B8-6DAEC55332C8}" type="parTrans" cxnId="{3B994352-6DA7-4B4E-B27A-4C2C791E025A}">
      <dgm:prSet/>
      <dgm:spPr/>
      <dgm:t>
        <a:bodyPr/>
        <a:lstStyle/>
        <a:p>
          <a:endParaRPr lang="ru-RU"/>
        </a:p>
      </dgm:t>
    </dgm:pt>
    <dgm:pt modelId="{F4BE0E4B-07A5-481B-B266-074B85D2D9AD}" type="sibTrans" cxnId="{3B994352-6DA7-4B4E-B27A-4C2C791E025A}">
      <dgm:prSet/>
      <dgm:spPr/>
      <dgm:t>
        <a:bodyPr/>
        <a:lstStyle/>
        <a:p>
          <a:endParaRPr lang="ru-RU"/>
        </a:p>
      </dgm:t>
    </dgm:pt>
    <dgm:pt modelId="{1C48C51D-E4E8-40F6-955A-A6FF74742FC4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dirty="0" smtClean="0">
              <a:latin typeface="Arial" pitchFamily="34" charset="0"/>
              <a:ea typeface="Arial Unicode MS" panose="020B0604020202020204" pitchFamily="34" charset="-128"/>
              <a:cs typeface="Arial" pitchFamily="34" charset="0"/>
            </a:rPr>
            <a:t>Патронаж устанавливается для защиты прав и исполнения обязанностей совершеннолетнего дееспособного гражданина, который по состоянию здоровья не способен самостоятельно осуществлять и защищать свои права и исполнять обязанности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6AA2BBD1-94F3-4AE7-B9D9-008E9FCE8EC4}" type="parTrans" cxnId="{B792ABBC-F509-4373-89C5-32DFC3FCFAD3}">
      <dgm:prSet/>
      <dgm:spPr/>
      <dgm:t>
        <a:bodyPr/>
        <a:lstStyle/>
        <a:p>
          <a:endParaRPr lang="ru-RU"/>
        </a:p>
      </dgm:t>
    </dgm:pt>
    <dgm:pt modelId="{8DF5B977-6B5C-47FD-A94C-1967F3081B83}" type="sibTrans" cxnId="{B792ABBC-F509-4373-89C5-32DFC3FCFAD3}">
      <dgm:prSet/>
      <dgm:spPr/>
      <dgm:t>
        <a:bodyPr/>
        <a:lstStyle/>
        <a:p>
          <a:endParaRPr lang="ru-RU"/>
        </a:p>
      </dgm:t>
    </dgm:pt>
    <dgm:pt modelId="{F2D392B2-6D1F-428E-A2E5-B59FC6D83C00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Помощник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BC428D4B-1085-4769-9467-ED5A7CFAA6F7}" type="parTrans" cxnId="{970236F3-17CE-4477-B1E0-A3DF1A9F281F}">
      <dgm:prSet/>
      <dgm:spPr/>
      <dgm:t>
        <a:bodyPr/>
        <a:lstStyle/>
        <a:p>
          <a:endParaRPr lang="ru-RU"/>
        </a:p>
      </dgm:t>
    </dgm:pt>
    <dgm:pt modelId="{D22C8E20-8C37-4C89-8B5F-D2C65E774467}" type="sibTrans" cxnId="{970236F3-17CE-4477-B1E0-A3DF1A9F281F}">
      <dgm:prSet/>
      <dgm:spPr/>
      <dgm:t>
        <a:bodyPr/>
        <a:lstStyle/>
        <a:p>
          <a:endParaRPr lang="ru-RU"/>
        </a:p>
      </dgm:t>
    </dgm:pt>
    <dgm:pt modelId="{07B46D52-5D67-4D68-9C58-5FE2D588C8D2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dirty="0" smtClean="0">
              <a:latin typeface="Arial" pitchFamily="34" charset="0"/>
              <a:ea typeface="Arial Unicode MS" panose="020B0604020202020204" pitchFamily="34" charset="-128"/>
              <a:cs typeface="Arial" pitchFamily="34" charset="0"/>
            </a:rPr>
            <a:t>Помощник осуществляет патронаж в соответствии с договором, заключенным с гражданином,  находящимся под патронажем 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0025CE8-C6D6-487E-AACD-4C8843C76CDA}" type="parTrans" cxnId="{7A42C666-9197-4B72-8491-FB73CEDAE830}">
      <dgm:prSet/>
      <dgm:spPr/>
      <dgm:t>
        <a:bodyPr/>
        <a:lstStyle/>
        <a:p>
          <a:endParaRPr lang="ru-RU"/>
        </a:p>
      </dgm:t>
    </dgm:pt>
    <dgm:pt modelId="{6EA4093B-CE02-4D69-8EEF-27D529FAD2FF}" type="sibTrans" cxnId="{7A42C666-9197-4B72-8491-FB73CEDAE830}">
      <dgm:prSet/>
      <dgm:spPr/>
      <dgm:t>
        <a:bodyPr/>
        <a:lstStyle/>
        <a:p>
          <a:endParaRPr lang="ru-RU"/>
        </a:p>
      </dgm:t>
    </dgm:pt>
    <dgm:pt modelId="{9FF2F819-226D-40FC-BFE4-77787BFDF95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Виды патронажа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56EE69B7-012A-4777-9F7A-DFD29E78CDDA}" type="parTrans" cxnId="{015C81EC-E642-4DD7-A777-C0A1657F62B0}">
      <dgm:prSet/>
      <dgm:spPr/>
      <dgm:t>
        <a:bodyPr/>
        <a:lstStyle/>
        <a:p>
          <a:endParaRPr lang="ru-RU"/>
        </a:p>
      </dgm:t>
    </dgm:pt>
    <dgm:pt modelId="{FB384AA5-7C76-448E-ADB4-CC8D2AD0EF03}" type="sibTrans" cxnId="{015C81EC-E642-4DD7-A777-C0A1657F62B0}">
      <dgm:prSet/>
      <dgm:spPr/>
      <dgm:t>
        <a:bodyPr/>
        <a:lstStyle/>
        <a:p>
          <a:endParaRPr lang="ru-RU"/>
        </a:p>
      </dgm:t>
    </dgm:pt>
    <dgm:pt modelId="{CF728FB9-D8BE-47C5-BDD1-E925704CC44A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Arial" pitchFamily="34" charset="0"/>
              <a:ea typeface="Arial Unicode MS" pitchFamily="34" charset="-128"/>
              <a:cs typeface="Arial" pitchFamily="34" charset="0"/>
            </a:rPr>
            <a:t>Патронаж на безвозмездной основе</a:t>
          </a:r>
          <a:endParaRPr lang="ru-RU" dirty="0">
            <a:latin typeface="Arial" pitchFamily="34" charset="0"/>
            <a:ea typeface="Arial Unicode MS" pitchFamily="34" charset="-128"/>
            <a:cs typeface="Arial" pitchFamily="34" charset="0"/>
          </a:endParaRPr>
        </a:p>
      </dgm:t>
    </dgm:pt>
    <dgm:pt modelId="{F4430828-6B15-44E7-B619-22D0C6F018CC}" type="parTrans" cxnId="{5F3EDED5-E0F9-4064-8FCA-EA5419F7BB69}">
      <dgm:prSet/>
      <dgm:spPr/>
      <dgm:t>
        <a:bodyPr/>
        <a:lstStyle/>
        <a:p>
          <a:endParaRPr lang="ru-RU"/>
        </a:p>
      </dgm:t>
    </dgm:pt>
    <dgm:pt modelId="{99463234-3E20-4170-BF03-101C0E06B37E}" type="sibTrans" cxnId="{5F3EDED5-E0F9-4064-8FCA-EA5419F7BB69}">
      <dgm:prSet/>
      <dgm:spPr/>
      <dgm:t>
        <a:bodyPr/>
        <a:lstStyle/>
        <a:p>
          <a:endParaRPr lang="ru-RU"/>
        </a:p>
      </dgm:t>
    </dgm:pt>
    <dgm:pt modelId="{E63A1F0F-1598-4F22-B301-5057ABA664F5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Arial" pitchFamily="34" charset="0"/>
              <a:ea typeface="Arial Unicode MS" pitchFamily="34" charset="-128"/>
              <a:cs typeface="Arial" pitchFamily="34" charset="0"/>
            </a:rPr>
            <a:t>Патронаж на возмездной основе (за счет средств гражданина, нуждающегося в установлении патронажа)</a:t>
          </a:r>
          <a:endParaRPr lang="ru-RU" dirty="0">
            <a:latin typeface="Arial" pitchFamily="34" charset="0"/>
            <a:ea typeface="Arial Unicode MS" pitchFamily="34" charset="-128"/>
            <a:cs typeface="Arial" pitchFamily="34" charset="0"/>
          </a:endParaRPr>
        </a:p>
      </dgm:t>
    </dgm:pt>
    <dgm:pt modelId="{D5274724-AA1C-45FB-991E-624CA5615A59}" type="parTrans" cxnId="{E30C7A9A-03E3-4B30-B9EB-00DB2CA8EDE4}">
      <dgm:prSet/>
      <dgm:spPr/>
      <dgm:t>
        <a:bodyPr/>
        <a:lstStyle/>
        <a:p>
          <a:endParaRPr lang="ru-RU"/>
        </a:p>
      </dgm:t>
    </dgm:pt>
    <dgm:pt modelId="{E0D63252-D6BC-4CF3-8EBD-9382E3C61E5E}" type="sibTrans" cxnId="{E30C7A9A-03E3-4B30-B9EB-00DB2CA8EDE4}">
      <dgm:prSet/>
      <dgm:spPr/>
      <dgm:t>
        <a:bodyPr/>
        <a:lstStyle/>
        <a:p>
          <a:endParaRPr lang="ru-RU"/>
        </a:p>
      </dgm:t>
    </dgm:pt>
    <dgm:pt modelId="{D18EB72B-E6AF-4A34-B7A4-1FD9020129F7}">
      <dgm:prSet phldrT="[Текст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dirty="0" smtClean="0">
              <a:latin typeface="Arial" pitchFamily="34" charset="0"/>
              <a:ea typeface="Arial Unicode MS" panose="020B0604020202020204" pitchFamily="34" charset="-128"/>
              <a:cs typeface="Arial" pitchFamily="34" charset="0"/>
            </a:rPr>
            <a:t>Помощником не может быть назначен работник организации, осуществляющей социальное обслуживание совершеннолетнего дееспособного гражданина, нуждающегося в установлении над ним патронажа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71AC19E5-5381-4BFF-AE81-AA304DF1B69F}" type="parTrans" cxnId="{FDD92891-9FDF-4903-9E64-A20A55F196C1}">
      <dgm:prSet/>
      <dgm:spPr/>
      <dgm:t>
        <a:bodyPr/>
        <a:lstStyle/>
        <a:p>
          <a:endParaRPr lang="ru-RU"/>
        </a:p>
      </dgm:t>
    </dgm:pt>
    <dgm:pt modelId="{778FE975-D119-4FFA-86BD-511DF4902370}" type="sibTrans" cxnId="{FDD92891-9FDF-4903-9E64-A20A55F196C1}">
      <dgm:prSet/>
      <dgm:spPr/>
      <dgm:t>
        <a:bodyPr/>
        <a:lstStyle/>
        <a:p>
          <a:endParaRPr lang="ru-RU"/>
        </a:p>
      </dgm:t>
    </dgm:pt>
    <dgm:pt modelId="{7DF9ED34-6D7E-4B5E-AC37-57FA180E3E94}" type="pres">
      <dgm:prSet presAssocID="{52B35C00-C56E-4416-9036-5C8290F173F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28E531-BAA8-4862-A685-3F856EE03629}" type="pres">
      <dgm:prSet presAssocID="{661AB1D7-C4E4-4F97-BA09-CFAACA95AFAE}" presName="linNode" presStyleCnt="0"/>
      <dgm:spPr/>
    </dgm:pt>
    <dgm:pt modelId="{539BB250-3A48-4D68-B934-C70A846B963C}" type="pres">
      <dgm:prSet presAssocID="{661AB1D7-C4E4-4F97-BA09-CFAACA95AFAE}" presName="parentText" presStyleLbl="node1" presStyleIdx="0" presStyleCnt="3" custScaleX="75847" custScaleY="343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A2A27F-48F4-48D6-A258-2A3B978E080E}" type="pres">
      <dgm:prSet presAssocID="{661AB1D7-C4E4-4F97-BA09-CFAACA95AFAE}" presName="descendantText" presStyleLbl="alignAccFollowNode1" presStyleIdx="0" presStyleCnt="3" custScaleX="114096" custScaleY="42029" custLinFactNeighborX="2556" custLinFactNeighborY="-39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4B157BD-CE04-4C04-8C27-F85C80AF8AE8}" type="pres">
      <dgm:prSet presAssocID="{F4BE0E4B-07A5-481B-B266-074B85D2D9AD}" presName="sp" presStyleCnt="0"/>
      <dgm:spPr/>
    </dgm:pt>
    <dgm:pt modelId="{33F7BF49-EBCE-4D69-B688-86642A1CB8AB}" type="pres">
      <dgm:prSet presAssocID="{F2D392B2-6D1F-428E-A2E5-B59FC6D83C00}" presName="linNode" presStyleCnt="0"/>
      <dgm:spPr/>
    </dgm:pt>
    <dgm:pt modelId="{4F1631D1-214A-4594-807E-0CE97A770976}" type="pres">
      <dgm:prSet presAssocID="{F2D392B2-6D1F-428E-A2E5-B59FC6D83C00}" presName="parentText" presStyleLbl="node1" presStyleIdx="1" presStyleCnt="3" custScaleX="74891" custScaleY="34944" custLinFactNeighborX="575" custLinFactNeighborY="-1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BB04D9-1DA1-4288-B323-F093DB0177C3}" type="pres">
      <dgm:prSet presAssocID="{F2D392B2-6D1F-428E-A2E5-B59FC6D83C00}" presName="descendantText" presStyleLbl="alignAccFollowNode1" presStyleIdx="1" presStyleCnt="3" custScaleX="113446" custScaleY="40498" custLinFactNeighborX="4695" custLinFactNeighborY="-13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4B3D4E42-583A-4AA1-B9BC-0A144F161188}" type="pres">
      <dgm:prSet presAssocID="{D22C8E20-8C37-4C89-8B5F-D2C65E774467}" presName="sp" presStyleCnt="0"/>
      <dgm:spPr/>
    </dgm:pt>
    <dgm:pt modelId="{E8F551E9-3FB8-418F-AD0C-BE99DE81E2B0}" type="pres">
      <dgm:prSet presAssocID="{9FF2F819-226D-40FC-BFE4-77787BFDF953}" presName="linNode" presStyleCnt="0"/>
      <dgm:spPr/>
    </dgm:pt>
    <dgm:pt modelId="{DAF15A27-418F-4EC3-9DC0-C47D0848E150}" type="pres">
      <dgm:prSet presAssocID="{9FF2F819-226D-40FC-BFE4-77787BFDF953}" presName="parentText" presStyleLbl="node1" presStyleIdx="2" presStyleCnt="3" custScaleX="78493" custScaleY="336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E26BC3-2445-4ABC-BB8E-C7FD4DCE849A}" type="pres">
      <dgm:prSet presAssocID="{9FF2F819-226D-40FC-BFE4-77787BFDF953}" presName="descendantText" presStyleLbl="alignAccFollowNode1" presStyleIdx="2" presStyleCnt="3" custScaleX="116616" custScaleY="39127" custLinFactNeighborX="2225" custLinFactNeighborY="-18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015C81EC-E642-4DD7-A777-C0A1657F62B0}" srcId="{52B35C00-C56E-4416-9036-5C8290F173F9}" destId="{9FF2F819-226D-40FC-BFE4-77787BFDF953}" srcOrd="2" destOrd="0" parTransId="{56EE69B7-012A-4777-9F7A-DFD29E78CDDA}" sibTransId="{FB384AA5-7C76-448E-ADB4-CC8D2AD0EF03}"/>
    <dgm:cxn modelId="{4C7C15ED-8CCA-42F9-B9B2-6B2C378CE97D}" type="presOf" srcId="{1C48C51D-E4E8-40F6-955A-A6FF74742FC4}" destId="{60A2A27F-48F4-48D6-A258-2A3B978E080E}" srcOrd="0" destOrd="0" presId="urn:microsoft.com/office/officeart/2005/8/layout/vList5"/>
    <dgm:cxn modelId="{D74FE09F-BAC1-4FAF-927C-A9AE3A0621FD}" type="presOf" srcId="{E63A1F0F-1598-4F22-B301-5057ABA664F5}" destId="{EBE26BC3-2445-4ABC-BB8E-C7FD4DCE849A}" srcOrd="0" destOrd="1" presId="urn:microsoft.com/office/officeart/2005/8/layout/vList5"/>
    <dgm:cxn modelId="{4EEDD4CA-74A6-46D5-9601-5F76EBB3FFF3}" type="presOf" srcId="{D18EB72B-E6AF-4A34-B7A4-1FD9020129F7}" destId="{08BB04D9-1DA1-4288-B323-F093DB0177C3}" srcOrd="0" destOrd="1" presId="urn:microsoft.com/office/officeart/2005/8/layout/vList5"/>
    <dgm:cxn modelId="{C299290E-6DC3-4C23-A157-CF0207BE798D}" type="presOf" srcId="{CF728FB9-D8BE-47C5-BDD1-E925704CC44A}" destId="{EBE26BC3-2445-4ABC-BB8E-C7FD4DCE849A}" srcOrd="0" destOrd="0" presId="urn:microsoft.com/office/officeart/2005/8/layout/vList5"/>
    <dgm:cxn modelId="{FDD92891-9FDF-4903-9E64-A20A55F196C1}" srcId="{F2D392B2-6D1F-428E-A2E5-B59FC6D83C00}" destId="{D18EB72B-E6AF-4A34-B7A4-1FD9020129F7}" srcOrd="1" destOrd="0" parTransId="{71AC19E5-5381-4BFF-AE81-AA304DF1B69F}" sibTransId="{778FE975-D119-4FFA-86BD-511DF4902370}"/>
    <dgm:cxn modelId="{99004FB3-6E64-4EAA-A335-1B89C0A1C907}" type="presOf" srcId="{F2D392B2-6D1F-428E-A2E5-B59FC6D83C00}" destId="{4F1631D1-214A-4594-807E-0CE97A770976}" srcOrd="0" destOrd="0" presId="urn:microsoft.com/office/officeart/2005/8/layout/vList5"/>
    <dgm:cxn modelId="{7A42C666-9197-4B72-8491-FB73CEDAE830}" srcId="{F2D392B2-6D1F-428E-A2E5-B59FC6D83C00}" destId="{07B46D52-5D67-4D68-9C58-5FE2D588C8D2}" srcOrd="0" destOrd="0" parTransId="{C0025CE8-C6D6-487E-AACD-4C8843C76CDA}" sibTransId="{6EA4093B-CE02-4D69-8EEF-27D529FAD2FF}"/>
    <dgm:cxn modelId="{E30C7A9A-03E3-4B30-B9EB-00DB2CA8EDE4}" srcId="{9FF2F819-226D-40FC-BFE4-77787BFDF953}" destId="{E63A1F0F-1598-4F22-B301-5057ABA664F5}" srcOrd="1" destOrd="0" parTransId="{D5274724-AA1C-45FB-991E-624CA5615A59}" sibTransId="{E0D63252-D6BC-4CF3-8EBD-9382E3C61E5E}"/>
    <dgm:cxn modelId="{3321A07B-3F03-49CD-AB3A-F1B995F1FD76}" type="presOf" srcId="{661AB1D7-C4E4-4F97-BA09-CFAACA95AFAE}" destId="{539BB250-3A48-4D68-B934-C70A846B963C}" srcOrd="0" destOrd="0" presId="urn:microsoft.com/office/officeart/2005/8/layout/vList5"/>
    <dgm:cxn modelId="{3B994352-6DA7-4B4E-B27A-4C2C791E025A}" srcId="{52B35C00-C56E-4416-9036-5C8290F173F9}" destId="{661AB1D7-C4E4-4F97-BA09-CFAACA95AFAE}" srcOrd="0" destOrd="0" parTransId="{71670CAB-15C7-4873-82B8-6DAEC55332C8}" sibTransId="{F4BE0E4B-07A5-481B-B266-074B85D2D9AD}"/>
    <dgm:cxn modelId="{5F3EDED5-E0F9-4064-8FCA-EA5419F7BB69}" srcId="{9FF2F819-226D-40FC-BFE4-77787BFDF953}" destId="{CF728FB9-D8BE-47C5-BDD1-E925704CC44A}" srcOrd="0" destOrd="0" parTransId="{F4430828-6B15-44E7-B619-22D0C6F018CC}" sibTransId="{99463234-3E20-4170-BF03-101C0E06B37E}"/>
    <dgm:cxn modelId="{B792ABBC-F509-4373-89C5-32DFC3FCFAD3}" srcId="{661AB1D7-C4E4-4F97-BA09-CFAACA95AFAE}" destId="{1C48C51D-E4E8-40F6-955A-A6FF74742FC4}" srcOrd="0" destOrd="0" parTransId="{6AA2BBD1-94F3-4AE7-B9D9-008E9FCE8EC4}" sibTransId="{8DF5B977-6B5C-47FD-A94C-1967F3081B83}"/>
    <dgm:cxn modelId="{DD4D5102-3E21-4749-A867-DB982322665E}" type="presOf" srcId="{9FF2F819-226D-40FC-BFE4-77787BFDF953}" destId="{DAF15A27-418F-4EC3-9DC0-C47D0848E150}" srcOrd="0" destOrd="0" presId="urn:microsoft.com/office/officeart/2005/8/layout/vList5"/>
    <dgm:cxn modelId="{C9A9DC93-72D0-44C3-B86C-D41A69C81515}" type="presOf" srcId="{52B35C00-C56E-4416-9036-5C8290F173F9}" destId="{7DF9ED34-6D7E-4B5E-AC37-57FA180E3E94}" srcOrd="0" destOrd="0" presId="urn:microsoft.com/office/officeart/2005/8/layout/vList5"/>
    <dgm:cxn modelId="{970236F3-17CE-4477-B1E0-A3DF1A9F281F}" srcId="{52B35C00-C56E-4416-9036-5C8290F173F9}" destId="{F2D392B2-6D1F-428E-A2E5-B59FC6D83C00}" srcOrd="1" destOrd="0" parTransId="{BC428D4B-1085-4769-9467-ED5A7CFAA6F7}" sibTransId="{D22C8E20-8C37-4C89-8B5F-D2C65E774467}"/>
    <dgm:cxn modelId="{FB63D3D1-8E2F-474B-AC03-483A98815952}" type="presOf" srcId="{07B46D52-5D67-4D68-9C58-5FE2D588C8D2}" destId="{08BB04D9-1DA1-4288-B323-F093DB0177C3}" srcOrd="0" destOrd="0" presId="urn:microsoft.com/office/officeart/2005/8/layout/vList5"/>
    <dgm:cxn modelId="{47C7E589-DA9A-42FD-B6D2-0DFBAA214351}" type="presParOf" srcId="{7DF9ED34-6D7E-4B5E-AC37-57FA180E3E94}" destId="{F128E531-BAA8-4862-A685-3F856EE03629}" srcOrd="0" destOrd="0" presId="urn:microsoft.com/office/officeart/2005/8/layout/vList5"/>
    <dgm:cxn modelId="{72B201EA-CE41-4101-8089-DD28D83094BA}" type="presParOf" srcId="{F128E531-BAA8-4862-A685-3F856EE03629}" destId="{539BB250-3A48-4D68-B934-C70A846B963C}" srcOrd="0" destOrd="0" presId="urn:microsoft.com/office/officeart/2005/8/layout/vList5"/>
    <dgm:cxn modelId="{B760F7FD-58B0-42EF-9FC5-627550069372}" type="presParOf" srcId="{F128E531-BAA8-4862-A685-3F856EE03629}" destId="{60A2A27F-48F4-48D6-A258-2A3B978E080E}" srcOrd="1" destOrd="0" presId="urn:microsoft.com/office/officeart/2005/8/layout/vList5"/>
    <dgm:cxn modelId="{89678F3C-2159-4A6B-A0B1-158ACFBAA3ED}" type="presParOf" srcId="{7DF9ED34-6D7E-4B5E-AC37-57FA180E3E94}" destId="{B4B157BD-CE04-4C04-8C27-F85C80AF8AE8}" srcOrd="1" destOrd="0" presId="urn:microsoft.com/office/officeart/2005/8/layout/vList5"/>
    <dgm:cxn modelId="{4CBB7801-AF56-49BF-8B4E-92777BF4004E}" type="presParOf" srcId="{7DF9ED34-6D7E-4B5E-AC37-57FA180E3E94}" destId="{33F7BF49-EBCE-4D69-B688-86642A1CB8AB}" srcOrd="2" destOrd="0" presId="urn:microsoft.com/office/officeart/2005/8/layout/vList5"/>
    <dgm:cxn modelId="{5DABB802-2220-479F-93E0-2264A858D32D}" type="presParOf" srcId="{33F7BF49-EBCE-4D69-B688-86642A1CB8AB}" destId="{4F1631D1-214A-4594-807E-0CE97A770976}" srcOrd="0" destOrd="0" presId="urn:microsoft.com/office/officeart/2005/8/layout/vList5"/>
    <dgm:cxn modelId="{E98AA1BB-ED1F-4B12-B868-3DD46BABC2A3}" type="presParOf" srcId="{33F7BF49-EBCE-4D69-B688-86642A1CB8AB}" destId="{08BB04D9-1DA1-4288-B323-F093DB0177C3}" srcOrd="1" destOrd="0" presId="urn:microsoft.com/office/officeart/2005/8/layout/vList5"/>
    <dgm:cxn modelId="{B9D44B28-36CE-4310-B8AB-92B577770768}" type="presParOf" srcId="{7DF9ED34-6D7E-4B5E-AC37-57FA180E3E94}" destId="{4B3D4E42-583A-4AA1-B9BC-0A144F161188}" srcOrd="3" destOrd="0" presId="urn:microsoft.com/office/officeart/2005/8/layout/vList5"/>
    <dgm:cxn modelId="{2C0F1B88-BE86-4381-BBF5-527040459F81}" type="presParOf" srcId="{7DF9ED34-6D7E-4B5E-AC37-57FA180E3E94}" destId="{E8F551E9-3FB8-418F-AD0C-BE99DE81E2B0}" srcOrd="4" destOrd="0" presId="urn:microsoft.com/office/officeart/2005/8/layout/vList5"/>
    <dgm:cxn modelId="{5143C4CE-9522-407A-8BE6-C8DEAE1204C3}" type="presParOf" srcId="{E8F551E9-3FB8-418F-AD0C-BE99DE81E2B0}" destId="{DAF15A27-418F-4EC3-9DC0-C47D0848E150}" srcOrd="0" destOrd="0" presId="urn:microsoft.com/office/officeart/2005/8/layout/vList5"/>
    <dgm:cxn modelId="{21B02CEC-8F39-43A3-983D-C36283530702}" type="presParOf" srcId="{E8F551E9-3FB8-418F-AD0C-BE99DE81E2B0}" destId="{EBE26BC3-2445-4ABC-BB8E-C7FD4DCE849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A2A27F-48F4-48D6-A258-2A3B978E080E}">
      <dsp:nvSpPr>
        <dsp:cNvPr id="0" name=""/>
        <dsp:cNvSpPr/>
      </dsp:nvSpPr>
      <dsp:spPr>
        <a:xfrm rot="5400000">
          <a:off x="4509429" y="-2209028"/>
          <a:ext cx="1699816" cy="6126138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" pitchFamily="34" charset="0"/>
              <a:ea typeface="Arial Unicode MS" panose="020B0604020202020204" pitchFamily="34" charset="-128"/>
              <a:cs typeface="Arial" pitchFamily="34" charset="0"/>
            </a:rPr>
            <a:t>Патронаж устанавливается для защиты прав и исполнения обязанностей совершеннолетнего дееспособного гражданина, который по состоянию здоровья не способен самостоятельно осуществлять и защищать свои права и исполнять обязанности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 rot="5400000">
        <a:off x="4509429" y="-2209028"/>
        <a:ext cx="1699816" cy="6126138"/>
      </dsp:txXfrm>
    </dsp:sp>
    <dsp:sp modelId="{539BB250-3A48-4D68-B934-C70A846B963C}">
      <dsp:nvSpPr>
        <dsp:cNvPr id="0" name=""/>
        <dsp:cNvSpPr/>
      </dsp:nvSpPr>
      <dsp:spPr>
        <a:xfrm>
          <a:off x="935" y="1397"/>
          <a:ext cx="2290748" cy="1736913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1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Понятие патронажа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935" y="1397"/>
        <a:ext cx="2290748" cy="1736913"/>
      </dsp:txXfrm>
    </dsp:sp>
    <dsp:sp modelId="{08BB04D9-1DA1-4288-B323-F093DB0177C3}">
      <dsp:nvSpPr>
        <dsp:cNvPr id="0" name=""/>
        <dsp:cNvSpPr/>
      </dsp:nvSpPr>
      <dsp:spPr>
        <a:xfrm rot="5400000">
          <a:off x="4545895" y="-188440"/>
          <a:ext cx="1637896" cy="6115125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" pitchFamily="34" charset="0"/>
              <a:ea typeface="Arial Unicode MS" panose="020B0604020202020204" pitchFamily="34" charset="-128"/>
              <a:cs typeface="Arial" pitchFamily="34" charset="0"/>
            </a:rPr>
            <a:t>Помощник осуществляет патронаж в соответствии с договором, заключенным с гражданином,  находящимся под патронажем </a:t>
          </a:r>
          <a:endParaRPr lang="ru-RU" sz="16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" pitchFamily="34" charset="0"/>
              <a:ea typeface="Arial Unicode MS" panose="020B0604020202020204" pitchFamily="34" charset="-128"/>
              <a:cs typeface="Arial" pitchFamily="34" charset="0"/>
            </a:rPr>
            <a:t>Помощником не может быть назначен работник организации, осуществляющей социальное обслуживание совершеннолетнего дееспособного гражданина, нуждающегося в установлении над ним патронажа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 rot="5400000">
        <a:off x="4545895" y="-188440"/>
        <a:ext cx="1637896" cy="6115125"/>
      </dsp:txXfrm>
    </dsp:sp>
    <dsp:sp modelId="{4F1631D1-214A-4594-807E-0CE97A770976}">
      <dsp:nvSpPr>
        <dsp:cNvPr id="0" name=""/>
        <dsp:cNvSpPr/>
      </dsp:nvSpPr>
      <dsp:spPr>
        <a:xfrm>
          <a:off x="31929" y="1985827"/>
          <a:ext cx="2270744" cy="1766589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1">
              <a:lumMod val="75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Помощник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31929" y="1985827"/>
        <a:ext cx="2270744" cy="1766589"/>
      </dsp:txXfrm>
    </dsp:sp>
    <dsp:sp modelId="{EBE26BC3-2445-4ABC-BB8E-C7FD4DCE849A}">
      <dsp:nvSpPr>
        <dsp:cNvPr id="0" name=""/>
        <dsp:cNvSpPr/>
      </dsp:nvSpPr>
      <dsp:spPr>
        <a:xfrm rot="5400000">
          <a:off x="4577193" y="1800059"/>
          <a:ext cx="1582448" cy="6107977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" pitchFamily="34" charset="0"/>
              <a:ea typeface="Arial Unicode MS" pitchFamily="34" charset="-128"/>
              <a:cs typeface="Arial" pitchFamily="34" charset="0"/>
            </a:rPr>
            <a:t>Патронаж на безвозмездной основе</a:t>
          </a:r>
          <a:endParaRPr lang="ru-RU" sz="1600" kern="1200" dirty="0">
            <a:latin typeface="Arial" pitchFamily="34" charset="0"/>
            <a:ea typeface="Arial Unicode MS" pitchFamily="34" charset="-128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Arial" pitchFamily="34" charset="0"/>
              <a:ea typeface="Arial Unicode MS" pitchFamily="34" charset="-128"/>
              <a:cs typeface="Arial" pitchFamily="34" charset="0"/>
            </a:rPr>
            <a:t>Патронаж на возмездной основе (за счет средств гражданина, нуждающегося в установлении патронажа)</a:t>
          </a:r>
          <a:endParaRPr lang="ru-RU" sz="1600" kern="1200" dirty="0">
            <a:latin typeface="Arial" pitchFamily="34" charset="0"/>
            <a:ea typeface="Arial Unicode MS" pitchFamily="34" charset="-128"/>
            <a:cs typeface="Arial" pitchFamily="34" charset="0"/>
          </a:endParaRPr>
        </a:p>
      </dsp:txBody>
      <dsp:txXfrm rot="5400000">
        <a:off x="4577193" y="1800059"/>
        <a:ext cx="1582448" cy="6107977"/>
      </dsp:txXfrm>
    </dsp:sp>
    <dsp:sp modelId="{DAF15A27-418F-4EC3-9DC0-C47D0848E150}">
      <dsp:nvSpPr>
        <dsp:cNvPr id="0" name=""/>
        <dsp:cNvSpPr/>
      </dsp:nvSpPr>
      <dsp:spPr>
        <a:xfrm>
          <a:off x="935" y="4010449"/>
          <a:ext cx="2312558" cy="1702081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1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Виды патронажа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935" y="4010449"/>
        <a:ext cx="2312558" cy="17020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8AA57-1391-4045-893A-102350D71DFA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DC825-BDE0-451D-B612-EDA955F8ED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8645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itchFamily="34" charset="0"/>
              </a:rPr>
              <a:t>Департамент экономического развития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itchFamily="34" charset="0"/>
              </a:rPr>
              <a:t>Основные параметры прогноза социально-экономического развития области на 2008-2010 г.г., о разработке Программы на среднесрочный период</a:t>
            </a:r>
          </a:p>
        </p:txBody>
      </p:sp>
      <p:sp>
        <p:nvSpPr>
          <p:cNvPr id="1843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itchFamily="34" charset="0"/>
              </a:rPr>
              <a:t>С.Семенов</a:t>
            </a:r>
          </a:p>
        </p:txBody>
      </p:sp>
      <p:sp>
        <p:nvSpPr>
          <p:cNvPr id="184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46F3A06-9135-4A05-B6A8-E8ED18E59FA0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 dirty="0" smtClean="0">
              <a:latin typeface="Calibri" pitchFamily="34" charset="0"/>
            </a:endParaRPr>
          </a:p>
        </p:txBody>
      </p:sp>
      <p:sp>
        <p:nvSpPr>
          <p:cNvPr id="184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11188" y="808038"/>
            <a:ext cx="5386387" cy="40401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1390" y="5117673"/>
            <a:ext cx="4847645" cy="4851964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1000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4037403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8281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9010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1415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40088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2468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76814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58065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75618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7610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6855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25516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BD066-0BD0-4780-904B-C52F05296C95}" type="datetimeFigureOut">
              <a:rPr lang="ru-RU" smtClean="0"/>
              <a:pPr/>
              <a:t>26.09.2019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A8977-ED92-4C9A-A65E-FC703166DA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4213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04863"/>
            <a:ext cx="91440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Подзаголовок 2"/>
          <p:cNvSpPr>
            <a:spLocks/>
          </p:cNvSpPr>
          <p:nvPr/>
        </p:nvSpPr>
        <p:spPr bwMode="auto">
          <a:xfrm>
            <a:off x="6659563" y="1214438"/>
            <a:ext cx="20891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endParaRPr lang="en-GB" altLang="ru-RU" sz="1400" dirty="0">
              <a:latin typeface="Century Gothic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467544" y="2276872"/>
            <a:ext cx="8280400" cy="2597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altLang="ru-RU" sz="2200" b="1" dirty="0" smtClean="0">
              <a:latin typeface="Century Gothic" pitchFamily="34" charset="0"/>
              <a:ea typeface="Arial Unicode MS" pitchFamily="34" charset="-128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altLang="ru-RU" sz="2200" b="1" dirty="0" smtClean="0">
              <a:latin typeface="Century Gothic" pitchFamily="34" charset="0"/>
              <a:ea typeface="Arial Unicode MS" pitchFamily="34" charset="-128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altLang="ru-RU" sz="2200" b="1" dirty="0" smtClean="0">
                <a:latin typeface="Century Gothic" pitchFamily="34" charset="0"/>
                <a:ea typeface="Arial Unicode MS" pitchFamily="34" charset="-128"/>
                <a:cs typeface="Times New Roman" pitchFamily="18" charset="0"/>
              </a:rPr>
              <a:t>Об осуществлении контроля за исполнением помощником гражданина, находящегося под патронажем, своих обязанностей</a:t>
            </a:r>
          </a:p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altLang="ru-RU" sz="2200" b="1" dirty="0" smtClean="0">
              <a:latin typeface="Century Gothic" pitchFamily="34" charset="0"/>
              <a:ea typeface="Arial Unicode MS" pitchFamily="34" charset="-128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altLang="ru-RU" sz="2200" b="1" dirty="0" smtClean="0">
              <a:latin typeface="Century Gothic" pitchFamily="34" charset="0"/>
              <a:ea typeface="Arial Unicode MS" pitchFamily="34" charset="-128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altLang="ru-RU" sz="2200" b="1" dirty="0">
              <a:latin typeface="Century Gothic" pitchFamily="34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0"/>
            <a:ext cx="7467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07950" y="5516563"/>
            <a:ext cx="4176713" cy="11620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600" dirty="0" smtClean="0">
              <a:latin typeface="Century Gothic" pitchFamily="34" charset="0"/>
              <a:ea typeface="+mj-ea"/>
              <a:cs typeface="+mj-cs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1600" dirty="0" smtClean="0">
                <a:latin typeface="Century Gothic" pitchFamily="34" charset="0"/>
                <a:ea typeface="+mj-ea"/>
                <a:cs typeface="+mj-cs"/>
              </a:rPr>
              <a:t>Министерство </a:t>
            </a:r>
            <a:r>
              <a:rPr lang="ru-RU" sz="1600" dirty="0">
                <a:latin typeface="Century Gothic" pitchFamily="34" charset="0"/>
                <a:ea typeface="+mj-ea"/>
                <a:cs typeface="+mj-cs"/>
              </a:rPr>
              <a:t>социального развития </a:t>
            </a:r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r>
              <a:rPr lang="ru-RU" sz="1600" dirty="0">
                <a:latin typeface="Century Gothic" pitchFamily="34" charset="0"/>
                <a:ea typeface="+mj-ea"/>
                <a:cs typeface="+mj-cs"/>
              </a:rPr>
              <a:t>Мурманской области </a:t>
            </a:r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endParaRPr lang="ru-RU" dirty="0"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205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4929188"/>
            <a:ext cx="3159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Прямоугольник 5"/>
          <p:cNvSpPr>
            <a:spLocks noChangeArrowheads="1"/>
          </p:cNvSpPr>
          <p:nvPr/>
        </p:nvSpPr>
        <p:spPr bwMode="auto">
          <a:xfrm>
            <a:off x="23813" y="-26988"/>
            <a:ext cx="8675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dirty="0" smtClean="0">
                <a:latin typeface="Century Gothic" pitchFamily="34" charset="0"/>
                <a:ea typeface="Arial Unicode MS" pitchFamily="34" charset="-128"/>
                <a:cs typeface="Times New Roman" pitchFamily="18" charset="0"/>
              </a:rPr>
              <a:t>СЕМИНАР</a:t>
            </a:r>
          </a:p>
        </p:txBody>
      </p:sp>
      <p:sp>
        <p:nvSpPr>
          <p:cNvPr id="9" name="Подзаголовок 2"/>
          <p:cNvSpPr>
            <a:spLocks/>
          </p:cNvSpPr>
          <p:nvPr/>
        </p:nvSpPr>
        <p:spPr bwMode="auto">
          <a:xfrm>
            <a:off x="6588225" y="1214438"/>
            <a:ext cx="2160488" cy="702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ru-RU" altLang="ru-RU" sz="1400" dirty="0" smtClean="0"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25 сентября  2019года</a:t>
            </a:r>
            <a:endParaRPr lang="ru-RU" altLang="ru-RU" sz="1400" dirty="0">
              <a:latin typeface="Century Gothic" pitchFamily="34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spcBef>
                <a:spcPct val="20000"/>
              </a:spcBef>
            </a:pPr>
            <a:r>
              <a:rPr lang="ru-RU" altLang="ru-RU" sz="1400" dirty="0"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г. Мурманск</a:t>
            </a:r>
            <a:endParaRPr lang="en-GB" altLang="ru-RU" sz="1400" dirty="0">
              <a:latin typeface="Century Gothic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73720"/>
            <a:ext cx="9144000" cy="5104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 b="1" cap="all" dirty="0">
              <a:latin typeface="Century Gothic" panose="020B0502020202020204" pitchFamily="34" charset="0"/>
            </a:endParaRPr>
          </a:p>
          <a:p>
            <a:pPr algn="ctr"/>
            <a:endParaRPr lang="ru-RU" sz="2000" b="1" cap="all" dirty="0">
              <a:latin typeface="Century Gothic" panose="020B0502020202020204" pitchFamily="34" charset="0"/>
            </a:endParaRPr>
          </a:p>
          <a:p>
            <a:pPr algn="ctr"/>
            <a:r>
              <a:rPr lang="ru-RU" sz="2400" b="1" cap="all" smtClean="0">
                <a:latin typeface="Century Gothic" panose="020B0502020202020204" pitchFamily="34" charset="0"/>
              </a:rPr>
              <a:t>БлагодарИМ </a:t>
            </a:r>
            <a:r>
              <a:rPr lang="ru-RU" sz="2400" b="1" cap="all" dirty="0">
                <a:latin typeface="Century Gothic" panose="020B0502020202020204" pitchFamily="34" charset="0"/>
              </a:rPr>
              <a:t>за внимание</a:t>
            </a:r>
            <a:endParaRPr lang="ru-RU" sz="2400" dirty="0"/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1400" dirty="0">
                <a:latin typeface="Century Gothic" pitchFamily="34" charset="0"/>
                <a:ea typeface="+mj-ea"/>
                <a:cs typeface="+mj-cs"/>
              </a:rPr>
              <a:t> </a:t>
            </a: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en-US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7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929188"/>
            <a:ext cx="31591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107091"/>
            <a:ext cx="7467600" cy="44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934200" y="1295400"/>
            <a:ext cx="2209800" cy="674031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fontAlgn="auto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  <a:defRPr/>
            </a:pPr>
            <a:r>
              <a:rPr lang="ru-RU" sz="1400" dirty="0" smtClean="0">
                <a:latin typeface="Century Gothic" pitchFamily="34" charset="0"/>
                <a:ea typeface="+mj-ea"/>
                <a:cs typeface="+mj-cs"/>
              </a:rPr>
              <a:t>25 сентября 2019 </a:t>
            </a:r>
            <a:r>
              <a:rPr lang="ru-RU" sz="1400" dirty="0">
                <a:latin typeface="Century Gothic" pitchFamily="34" charset="0"/>
                <a:ea typeface="+mj-ea"/>
                <a:cs typeface="+mj-cs"/>
              </a:rPr>
              <a:t>года</a:t>
            </a:r>
          </a:p>
          <a:p>
            <a:pPr marL="342900" indent="-342900" algn="ctr" fontAlgn="auto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  <a:defRPr/>
            </a:pPr>
            <a:r>
              <a:rPr lang="ru-RU" sz="1400" dirty="0">
                <a:latin typeface="Century Gothic" pitchFamily="34" charset="0"/>
                <a:ea typeface="+mj-ea"/>
                <a:cs typeface="+mj-cs"/>
              </a:rPr>
              <a:t> г. Мурманск</a:t>
            </a:r>
          </a:p>
        </p:txBody>
      </p:sp>
    </p:spTree>
    <p:extLst>
      <p:ext uri="{BB962C8B-B14F-4D97-AF65-F5344CB8AC3E}">
        <p14:creationId xmlns:p14="http://schemas.microsoft.com/office/powerpoint/2010/main" xmlns="" val="3300020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69749" y="796796"/>
            <a:ext cx="8749163" cy="5775668"/>
          </a:xfrm>
          <a:prstGeom prst="rect">
            <a:avLst/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9525">
            <a:solidFill>
              <a:schemeClr val="bg1">
                <a:lumMod val="6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	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8051800" cy="6644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0" y="-2583"/>
            <a:ext cx="8036932" cy="43854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cap="all" dirty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Актуальность и проблематика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12459" y="2260200"/>
            <a:ext cx="3514329" cy="8910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2935" y="3780857"/>
            <a:ext cx="3514328" cy="9869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18057" y="5389628"/>
            <a:ext cx="3562416" cy="985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56775" y="2623288"/>
            <a:ext cx="344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/>
              <a:t>Неизученность</a:t>
            </a:r>
            <a:r>
              <a:rPr lang="ru-RU" b="1" dirty="0"/>
              <a:t> тематики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7037" y="4055935"/>
            <a:ext cx="3408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Отсутствие федерального методического сопровождения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26317" y="5420475"/>
            <a:ext cx="3554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Устранение «барьеров» во взаимодействии субъектов системы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31509" y="5389628"/>
            <a:ext cx="3494391" cy="9809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Необходимость обновления механизма взаимодействия субъектов системы</a:t>
            </a:r>
          </a:p>
        </p:txBody>
      </p:sp>
      <p:sp>
        <p:nvSpPr>
          <p:cNvPr id="16" name="Прямоугольник 15"/>
          <p:cNvSpPr/>
          <p:nvPr/>
        </p:nvSpPr>
        <p:spPr>
          <a:xfrm rot="10800000" flipV="1">
            <a:off x="5105921" y="2266296"/>
            <a:ext cx="3568744" cy="8910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Совершенствование мониторинговых исследований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 rot="10800000" flipV="1">
            <a:off x="5099972" y="3771901"/>
            <a:ext cx="3568744" cy="10001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Нерешенность правовых коллизий в федеральном законодательстве</a:t>
            </a:r>
            <a:endParaRPr lang="ru-RU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088730" y="962408"/>
            <a:ext cx="3584076" cy="6383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088730" y="1028658"/>
            <a:ext cx="3538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ПРОБЛЕМЫ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96635" y="962408"/>
            <a:ext cx="3584076" cy="6383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АКТУАЛЬНОСТЬ</a:t>
            </a:r>
          </a:p>
        </p:txBody>
      </p:sp>
      <p:sp>
        <p:nvSpPr>
          <p:cNvPr id="28" name="Стрелка вправо 27"/>
          <p:cNvSpPr/>
          <p:nvPr/>
        </p:nvSpPr>
        <p:spPr>
          <a:xfrm>
            <a:off x="4007739" y="4151355"/>
            <a:ext cx="1073184" cy="23422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право 29"/>
          <p:cNvSpPr/>
          <p:nvPr/>
        </p:nvSpPr>
        <p:spPr>
          <a:xfrm>
            <a:off x="4034160" y="5763011"/>
            <a:ext cx="1073184" cy="23422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право 30"/>
          <p:cNvSpPr/>
          <p:nvPr/>
        </p:nvSpPr>
        <p:spPr>
          <a:xfrm>
            <a:off x="4042262" y="2575984"/>
            <a:ext cx="1073184" cy="23422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407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875110156"/>
              </p:ext>
            </p:extLst>
          </p:nvPr>
        </p:nvGraphicFramePr>
        <p:xfrm>
          <a:off x="335940" y="813661"/>
          <a:ext cx="8422407" cy="5713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r>
              <a:rPr lang="ru-RU" alt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	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58" y="7910"/>
            <a:ext cx="8051800" cy="3950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ОСНОВНЫЕ ПОНЯТИЯ</a:t>
            </a: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86267" y="743919"/>
            <a:ext cx="8749163" cy="5811864"/>
          </a:xfrm>
          <a:prstGeom prst="rect">
            <a:avLst/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9525">
            <a:solidFill>
              <a:schemeClr val="bg1">
                <a:lumMod val="6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r>
              <a:rPr lang="ru-RU" alt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	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3643070" y="2017396"/>
            <a:ext cx="1802308" cy="856210"/>
          </a:xfrm>
          <a:prstGeom prst="downArrow">
            <a:avLst/>
          </a:prstGeom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8051800" cy="6644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391302" y="918097"/>
            <a:ext cx="8408020" cy="1101204"/>
          </a:xfrm>
          <a:prstGeom prst="flowChartProcess">
            <a:avLst/>
          </a:prstGeom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Гражданский кодекс Российской Федерации </a:t>
            </a:r>
          </a:p>
          <a:p>
            <a:pPr algn="ctr"/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(статья 41. Патронаж над совершеннолетними дееспособными гражданами)</a:t>
            </a:r>
            <a:endParaRPr lang="ru-RU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2040" y="2917594"/>
            <a:ext cx="8408020" cy="15782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Закон Мурманской области от 17.12.2009 № 1177-01-ЗМО «О наделении органов местного самоуправления муниципальных образований со статусом городского округа  и муниципального района отдельными государственными полномочиями в отношении совершеннолетних граждан»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0" y="-2583"/>
            <a:ext cx="8036932" cy="6170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cap="all" dirty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Нормативная правовая </a:t>
            </a:r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база, регулирующая </a:t>
            </a:r>
            <a:r>
              <a:rPr lang="ru-RU" sz="2000" cap="all" dirty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процесс </a:t>
            </a:r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установления патронажа</a:t>
            </a: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2040" y="4765444"/>
            <a:ext cx="8408020" cy="15782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Постановление Правительства Мурманской области от 26.04.2016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№ 191-ПП/4 «Об утверждении порядка установления патронажа над совершеннолетними дееспособными гражданами в Мурманской области»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43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66237" y="981074"/>
            <a:ext cx="8761814" cy="5648325"/>
          </a:xfrm>
          <a:prstGeom prst="rect">
            <a:avLst/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2664163" y="7594216"/>
            <a:ext cx="2506391" cy="12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ru-RU" altLang="ru-RU" dirty="0" smtClean="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</a:t>
            </a:r>
            <a:endParaRPr lang="ru-RU" altLang="ru-RU" dirty="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Заголовок 1"/>
          <p:cNvSpPr txBox="1">
            <a:spLocks/>
          </p:cNvSpPr>
          <p:nvPr/>
        </p:nvSpPr>
        <p:spPr bwMode="auto">
          <a:xfrm>
            <a:off x="-12126" y="152399"/>
            <a:ext cx="785896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Характеристика контингента, </a:t>
            </a:r>
          </a:p>
          <a:p>
            <a:pPr algn="l">
              <a:defRPr/>
            </a:pPr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особенности статистики</a:t>
            </a:r>
          </a:p>
          <a:p>
            <a:pPr algn="l" eaLnBrk="1" hangingPunct="1"/>
            <a:endParaRPr lang="ru-RU" sz="20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17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77933" y="693342"/>
            <a:ext cx="8299342" cy="65621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В Мурманской области проживает 29,9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тыс. инвалидов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xmlns="" val="607802056"/>
              </p:ext>
            </p:extLst>
          </p:nvPr>
        </p:nvGraphicFramePr>
        <p:xfrm>
          <a:off x="183392" y="1664188"/>
          <a:ext cx="4987162" cy="4752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Загнутый угол 12"/>
          <p:cNvSpPr/>
          <p:nvPr/>
        </p:nvSpPr>
        <p:spPr>
          <a:xfrm>
            <a:off x="5110034" y="1426953"/>
            <a:ext cx="3587578" cy="1497222"/>
          </a:xfrm>
          <a:prstGeom prst="foldedCorner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2,8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тыс.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чел.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– инвалиды по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зрению</a:t>
            </a:r>
            <a:endParaRPr lang="en-US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3,1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тыс.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чел.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инвалиды-колясочники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~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800 чел.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инвалиды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по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слуху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266701" y="1428751"/>
          <a:ext cx="4676774" cy="2114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92208" y="3655617"/>
            <a:ext cx="8299342" cy="65621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 11 дееспособных граждан, находящихся под патронажем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4048125" y="4429125"/>
          <a:ext cx="4829174" cy="2105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Загнутый угол 22"/>
          <p:cNvSpPr/>
          <p:nvPr/>
        </p:nvSpPr>
        <p:spPr>
          <a:xfrm>
            <a:off x="309434" y="4598778"/>
            <a:ext cx="3587578" cy="1497222"/>
          </a:xfrm>
          <a:prstGeom prst="foldedCorner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       г. Апатиты – 1 чел.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       г. Мончегорск – 2 чел.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       г. Мурманск – 2 чел.</a:t>
            </a:r>
            <a:endParaRPr lang="en-US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       Кольский район – 2 чел.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Печенгский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район – 2 чел.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8563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56763" y="666750"/>
            <a:ext cx="8761814" cy="5962650"/>
          </a:xfrm>
          <a:prstGeom prst="rect">
            <a:avLst/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14989" cy="666750"/>
          </a:xfrm>
        </p:spPr>
        <p:txBody>
          <a:bodyPr>
            <a:noAutofit/>
          </a:bodyPr>
          <a:lstStyle/>
          <a:p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ПОЛНОМОЧИЯ ОРГАНА ОПЕКИ И ПОПЕЧИТЕЛЬСТВА</a:t>
            </a: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2927044" y="4929447"/>
            <a:ext cx="3315815" cy="914402"/>
          </a:xfrm>
          <a:prstGeom prst="downArrowCallout">
            <a:avLst>
              <a:gd name="adj1" fmla="val 35042"/>
              <a:gd name="adj2" fmla="val 42236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Подбирает кандидатуру гражданина, желающего стать помощником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Выноска со стрелкой вниз 20"/>
          <p:cNvSpPr/>
          <p:nvPr/>
        </p:nvSpPr>
        <p:spPr>
          <a:xfrm>
            <a:off x="2937477" y="3797533"/>
            <a:ext cx="3281672" cy="1090351"/>
          </a:xfrm>
          <a:prstGeom prst="downArrowCallout">
            <a:avLst>
              <a:gd name="adj1" fmla="val 31332"/>
              <a:gd name="adj2" fmla="val 36323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Принимает решение о постановке на учет и информирует заявителя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Выноска со стрелкой вниз 22"/>
          <p:cNvSpPr/>
          <p:nvPr/>
        </p:nvSpPr>
        <p:spPr>
          <a:xfrm>
            <a:off x="2834640" y="806334"/>
            <a:ext cx="3449782" cy="806335"/>
          </a:xfrm>
          <a:prstGeom prst="downArrowCallout">
            <a:avLst>
              <a:gd name="adj1" fmla="val 35298"/>
              <a:gd name="adj2" fmla="val 44954"/>
              <a:gd name="adj3" fmla="val 16768"/>
              <a:gd name="adj4" fmla="val 7500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Гражданин представляет документы в орган опеки и попечительства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752475" y="5926974"/>
            <a:ext cx="7715250" cy="573579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Принимает решение об установлении  и прекращении патронажа,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осуществляет контроль за деятельностью помощника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Oval 4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lang="ru-RU" alt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5" name="Выгнутая влево стрелка 24"/>
          <p:cNvSpPr/>
          <p:nvPr/>
        </p:nvSpPr>
        <p:spPr>
          <a:xfrm rot="17461644" flipH="1">
            <a:off x="6585991" y="1236289"/>
            <a:ext cx="659476" cy="1711499"/>
          </a:xfrm>
          <a:prstGeom prst="curvedRightArrow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Выгнутая влево стрелка 27"/>
          <p:cNvSpPr/>
          <p:nvPr/>
        </p:nvSpPr>
        <p:spPr>
          <a:xfrm rot="3808470">
            <a:off x="1773736" y="1233209"/>
            <a:ext cx="599870" cy="1711499"/>
          </a:xfrm>
          <a:prstGeom prst="curvedRightArrow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Объект 10"/>
          <p:cNvSpPr txBox="1">
            <a:spLocks/>
          </p:cNvSpPr>
          <p:nvPr/>
        </p:nvSpPr>
        <p:spPr>
          <a:xfrm>
            <a:off x="2818015" y="1642681"/>
            <a:ext cx="3399905" cy="974617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Орган опеки и попечительства:</a:t>
            </a: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проверяет документы;</a:t>
            </a: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запрашивает информацию в порядке межведомственного взаимодействия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трелка углом 28"/>
          <p:cNvSpPr/>
          <p:nvPr/>
        </p:nvSpPr>
        <p:spPr>
          <a:xfrm rot="10800000" flipH="1">
            <a:off x="2087248" y="3180079"/>
            <a:ext cx="804572" cy="1167239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299257" y="2740404"/>
            <a:ext cx="3898669" cy="917195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Обращается к поставщику социальных услуг для оказания гражданину, нуждающемуся в установлении патронажа, необходимой социальной помощи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трелка углом 30"/>
          <p:cNvSpPr/>
          <p:nvPr/>
        </p:nvSpPr>
        <p:spPr>
          <a:xfrm rot="10800000">
            <a:off x="6252931" y="3174537"/>
            <a:ext cx="804573" cy="1167239"/>
          </a:xfrm>
          <a:prstGeom prst="bentArrow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бъект 10"/>
          <p:cNvSpPr txBox="1">
            <a:spLocks/>
          </p:cNvSpPr>
          <p:nvPr/>
        </p:nvSpPr>
        <p:spPr>
          <a:xfrm>
            <a:off x="4987636" y="2734865"/>
            <a:ext cx="3801687" cy="917195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Проводит обследование условий жизни гражданина, выразившего желание стать помощником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08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41524" y="716898"/>
            <a:ext cx="8764351" cy="5920740"/>
          </a:xfrm>
          <a:prstGeom prst="rect">
            <a:avLst/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endParaRPr lang="ru-RU" sz="2200" dirty="0"/>
          </a:p>
          <a:p>
            <a:pPr lvl="1"/>
            <a:endParaRPr lang="ru-RU" sz="2200" dirty="0"/>
          </a:p>
          <a:p>
            <a:pPr lvl="1"/>
            <a:endParaRPr lang="ru-RU" sz="2200" dirty="0"/>
          </a:p>
          <a:p>
            <a:pPr lvl="1">
              <a:buFontTx/>
              <a:buChar char="-"/>
            </a:pPr>
            <a:endParaRPr lang="ru-RU" sz="2200" dirty="0" smtClean="0"/>
          </a:p>
          <a:p>
            <a:pPr lvl="1">
              <a:buFontTx/>
              <a:buChar char="-"/>
            </a:pPr>
            <a:endParaRPr lang="ru-RU" sz="2200" dirty="0" smtClean="0"/>
          </a:p>
          <a:p>
            <a:pPr lvl="1">
              <a:buFontTx/>
              <a:buChar char="-"/>
            </a:pPr>
            <a:r>
              <a:rPr lang="ru-RU" sz="2200" dirty="0" smtClean="0"/>
              <a:t> один раз в течение года после установления патронажа </a:t>
            </a:r>
          </a:p>
          <a:p>
            <a:pPr lvl="1"/>
            <a:r>
              <a:rPr lang="ru-RU" sz="2200" dirty="0" smtClean="0"/>
              <a:t>   или в период действия договора.</a:t>
            </a:r>
          </a:p>
          <a:p>
            <a:pPr algn="ctr"/>
            <a:endParaRPr lang="ru-RU" sz="2200" dirty="0"/>
          </a:p>
          <a:p>
            <a:pPr lvl="1">
              <a:buFontTx/>
              <a:buChar char="-"/>
            </a:pPr>
            <a:endParaRPr lang="ru-RU" sz="2200" dirty="0" smtClean="0"/>
          </a:p>
          <a:p>
            <a:pPr lvl="1">
              <a:buFontTx/>
              <a:buChar char="-"/>
            </a:pPr>
            <a:r>
              <a:rPr lang="ru-RU" sz="2200" dirty="0" smtClean="0"/>
              <a:t> при поступлении от юридических и физических лиц устных или письменных обращений, содержащих сведения о неисполнении, ненадлежащем исполнении помощником своих обязанностей либо о нарушении прав и законных интересов гражданина, находящегося под патронажем.</a:t>
            </a:r>
          </a:p>
        </p:txBody>
      </p:sp>
      <p:pic>
        <p:nvPicPr>
          <p:cNvPr id="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r>
              <a:rPr lang="ru-RU" alt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	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58" y="107091"/>
            <a:ext cx="8051800" cy="5601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cap="all" dirty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НАДЗОР ЗА ДЕЯТЕЛЬНОСТЬЮ </a:t>
            </a:r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помощников</a:t>
            </a: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2426" y="842304"/>
            <a:ext cx="8382000" cy="12070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Постановление Правительства </a:t>
            </a:r>
            <a:r>
              <a:rPr lang="ru-RU" sz="2400" dirty="0" smtClean="0">
                <a:solidFill>
                  <a:schemeClr val="tx1"/>
                </a:solidFill>
              </a:rPr>
              <a:t>Мурманской области от </a:t>
            </a:r>
            <a:endParaRPr lang="ru-RU" sz="2400" dirty="0">
              <a:solidFill>
                <a:schemeClr val="tx1"/>
              </a:solidFill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от </a:t>
            </a:r>
            <a:r>
              <a:rPr lang="ru-RU" sz="2400" dirty="0" smtClean="0">
                <a:solidFill>
                  <a:schemeClr val="tx1"/>
                </a:solidFill>
              </a:rPr>
              <a:t> 2517.11.2010 </a:t>
            </a:r>
            <a:r>
              <a:rPr lang="ru-RU" sz="2400" dirty="0">
                <a:solidFill>
                  <a:schemeClr val="tx1"/>
                </a:solidFill>
              </a:rPr>
              <a:t>№ </a:t>
            </a:r>
            <a:r>
              <a:rPr lang="ru-RU" sz="2400" dirty="0" smtClean="0">
                <a:solidFill>
                  <a:schemeClr val="tx1"/>
                </a:solidFill>
              </a:rPr>
              <a:t>191-ПП/4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( </a:t>
            </a:r>
            <a:r>
              <a:rPr lang="ru-RU" sz="2400" dirty="0">
                <a:solidFill>
                  <a:schemeClr val="tx1"/>
                </a:solidFill>
              </a:rPr>
              <a:t>в ред. </a:t>
            </a:r>
            <a:r>
              <a:rPr lang="ru-RU" sz="2400" dirty="0" smtClean="0">
                <a:solidFill>
                  <a:schemeClr val="tx1"/>
                </a:solidFill>
              </a:rPr>
              <a:t>постановления от 02.11.2018 </a:t>
            </a:r>
            <a:r>
              <a:rPr lang="ru-RU" sz="2400" dirty="0">
                <a:solidFill>
                  <a:schemeClr val="tx1"/>
                </a:solidFill>
              </a:rPr>
              <a:t>№ </a:t>
            </a:r>
            <a:r>
              <a:rPr lang="ru-RU" sz="2400" dirty="0" smtClean="0">
                <a:solidFill>
                  <a:schemeClr val="tx1"/>
                </a:solidFill>
              </a:rPr>
              <a:t>500-ПП)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2425" y="2219215"/>
            <a:ext cx="8382000" cy="42754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88596" y="2460172"/>
            <a:ext cx="5943600" cy="3265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Плановые проверки: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07646" y="3869872"/>
            <a:ext cx="5943600" cy="3265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Внеплановая проверка: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658851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86267" y="743919"/>
            <a:ext cx="8749163" cy="5811864"/>
          </a:xfrm>
          <a:prstGeom prst="rect">
            <a:avLst/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9525">
            <a:solidFill>
              <a:schemeClr val="bg1">
                <a:lumMod val="6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/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pPr algn="ctr"/>
            <a:endParaRPr lang="ru-RU" dirty="0"/>
          </a:p>
        </p:txBody>
      </p:sp>
      <p:pic>
        <p:nvPicPr>
          <p:cNvPr id="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  <a:endParaRPr lang="ru-RU" alt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8051800" cy="6644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0" y="-2583"/>
            <a:ext cx="8036932" cy="6170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cap="all" dirty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ПРИМЕРЫ НАРУШЕНИЙ, ВЫЯВЛЕННЫХ </a:t>
            </a:r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 ВО ВРЕМЯ ПРОВЕРКИ</a:t>
            </a: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971" y="1031422"/>
            <a:ext cx="8217354" cy="7402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000" dirty="0" smtClean="0"/>
              <a:t> при установлении патронажа между сторонами не заключается договор;</a:t>
            </a:r>
            <a:endParaRPr lang="ru-RU" sz="2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0396" y="2164897"/>
            <a:ext cx="8217354" cy="7402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000" dirty="0" smtClean="0"/>
              <a:t>не осуществляется контроль за исполнением помощником своих обязанностей;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1821" y="3241222"/>
            <a:ext cx="8217354" cy="7402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000" dirty="0" smtClean="0"/>
              <a:t>нарушение установленных сроков проверки;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1821" y="4374697"/>
            <a:ext cx="8217354" cy="7402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000" dirty="0" smtClean="0"/>
              <a:t>не издается распоряжение о назначении уполномоченного специалиста на проведение проверки;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2296" y="5403397"/>
            <a:ext cx="8217354" cy="7402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000" dirty="0" smtClean="0"/>
              <a:t>не соблюдаются сторонами условия подписанного договора.</a:t>
            </a:r>
          </a:p>
        </p:txBody>
      </p:sp>
    </p:spTree>
    <p:extLst>
      <p:ext uri="{BB962C8B-B14F-4D97-AF65-F5344CB8AC3E}">
        <p14:creationId xmlns:p14="http://schemas.microsoft.com/office/powerpoint/2010/main" xmlns="" val="1362260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86267" y="743919"/>
            <a:ext cx="8749163" cy="5811864"/>
          </a:xfrm>
          <a:prstGeom prst="rect">
            <a:avLst/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9525">
            <a:solidFill>
              <a:schemeClr val="bg1">
                <a:lumMod val="6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 smtClean="0"/>
          </a:p>
          <a:p>
            <a:pPr indent="360000"/>
            <a:endParaRPr lang="ru-RU" sz="2000" dirty="0" smtClean="0"/>
          </a:p>
          <a:p>
            <a:pPr indent="360000">
              <a:buFont typeface="Wingdings" pitchFamily="2" charset="2"/>
              <a:buChar char="ü"/>
            </a:pPr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pPr algn="ctr"/>
            <a:endParaRPr lang="ru-RU" dirty="0"/>
          </a:p>
        </p:txBody>
      </p:sp>
      <p:pic>
        <p:nvPicPr>
          <p:cNvPr id="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9</a:t>
            </a:r>
            <a:endParaRPr lang="ru-RU" alt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8051800" cy="6644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0" y="-2583"/>
            <a:ext cx="8036932" cy="61703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000" cap="all" dirty="0" smtClean="0">
                <a:latin typeface="Arial Unicode MS" panose="020B0604020202020204" pitchFamily="34" charset="-128"/>
                <a:ea typeface="Arial Unicode MS" pitchFamily="34" charset="-128"/>
                <a:cs typeface="Arial Unicode MS" pitchFamily="34" charset="-128"/>
              </a:rPr>
              <a:t>СУДЕБНАЯ ПРАКТИКА</a:t>
            </a:r>
            <a:endParaRPr lang="ru-RU" sz="2000" cap="all" dirty="0">
              <a:latin typeface="Arial Unicode MS" panose="020B0604020202020204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971" y="1031422"/>
            <a:ext cx="8217354" cy="96882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400" dirty="0" smtClean="0"/>
              <a:t>Апелляционное  определение  Тульского областного суда</a:t>
            </a:r>
          </a:p>
          <a:p>
            <a:pPr indent="360000"/>
            <a:r>
              <a:rPr lang="ru-RU" sz="2400" dirty="0" smtClean="0"/>
              <a:t> от 10.06.2014 по делу N 33-1511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0396" y="2250622"/>
            <a:ext cx="8217354" cy="102597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400" dirty="0" smtClean="0"/>
              <a:t>Определение Московского областного суда </a:t>
            </a:r>
          </a:p>
          <a:p>
            <a:pPr indent="360000"/>
            <a:r>
              <a:rPr lang="ru-RU" sz="2400" dirty="0" smtClean="0"/>
              <a:t>от 15.11.2011 по делу № 33-23391/2011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971" y="3498396"/>
            <a:ext cx="8217354" cy="987879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400" dirty="0" smtClean="0"/>
              <a:t>Апелляционное определение Иркутского областного суда </a:t>
            </a:r>
          </a:p>
          <a:p>
            <a:pPr indent="360000"/>
            <a:r>
              <a:rPr lang="ru-RU" sz="2400" dirty="0" smtClean="0"/>
              <a:t>от 11.09.2013 по делу N 33-7452/13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9921" y="4879521"/>
            <a:ext cx="8217354" cy="1102179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>
              <a:buFont typeface="Wingdings" pitchFamily="2" charset="2"/>
              <a:buChar char="ü"/>
            </a:pPr>
            <a:r>
              <a:rPr lang="ru-RU" sz="2400" dirty="0" smtClean="0"/>
              <a:t>Апелляционное  определение  Омского областного суда </a:t>
            </a:r>
          </a:p>
          <a:p>
            <a:pPr indent="360000"/>
            <a:r>
              <a:rPr lang="ru-RU" sz="2400" dirty="0" smtClean="0"/>
              <a:t>от 02.04.2014 по делу N 33-1965/2014</a:t>
            </a:r>
          </a:p>
        </p:txBody>
      </p:sp>
    </p:spTree>
    <p:extLst>
      <p:ext uri="{BB962C8B-B14F-4D97-AF65-F5344CB8AC3E}">
        <p14:creationId xmlns:p14="http://schemas.microsoft.com/office/powerpoint/2010/main" xmlns="" val="13622601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14308</TotalTime>
  <Words>620</Words>
  <Application>Microsoft Office PowerPoint</Application>
  <PresentationFormat>Экран (4:3)</PresentationFormat>
  <Paragraphs>171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ПОЛНОМОЧИЯ ОРГАНА ОПЕКИ И ПОПЕЧИТЕЛЬСТВА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Jess Lee</dc:creator>
  <cp:lastModifiedBy>Надежда Чернова</cp:lastModifiedBy>
  <cp:revision>651</cp:revision>
  <dcterms:created xsi:type="dcterms:W3CDTF">2015-11-29T12:04:26Z</dcterms:created>
  <dcterms:modified xsi:type="dcterms:W3CDTF">2019-09-26T12:42:29Z</dcterms:modified>
</cp:coreProperties>
</file>