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6"/>
  </p:notesMasterIdLst>
  <p:sldIdLst>
    <p:sldId id="268" r:id="rId4"/>
    <p:sldId id="270" r:id="rId5"/>
    <p:sldId id="258" r:id="rId6"/>
    <p:sldId id="259" r:id="rId7"/>
    <p:sldId id="260" r:id="rId8"/>
    <p:sldId id="265" r:id="rId9"/>
    <p:sldId id="261" r:id="rId10"/>
    <p:sldId id="262" r:id="rId11"/>
    <p:sldId id="263" r:id="rId12"/>
    <p:sldId id="264" r:id="rId13"/>
    <p:sldId id="266" r:id="rId14"/>
    <p:sldId id="26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A5C62-B341-4167-A41B-90B09407DD69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F5490-4D89-4663-BEBF-CA0592FF6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903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F5490-4D89-4663-BEBF-CA0592FF627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33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7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965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88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198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38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026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415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145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3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57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876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596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305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428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103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754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0784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5489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5166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7056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18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316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6306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3627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186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4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7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56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9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2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09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27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06EEA-96F6-4EA0-9CC1-6DE55B08584E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4B362-4122-41D6-93E1-DF2602833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1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79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55AA-22F3-4066-80DC-7EB41A46020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38125-C62E-4C16-B46F-10CFD240C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8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210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Мероприятия по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дестигматизации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с родственниками (информирование о </a:t>
            </a:r>
            <a:r>
              <a:rPr lang="ru-RU" dirty="0" err="1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дестигматизации</a:t>
            </a:r>
            <a:r>
              <a:rPr lang="ru-RU" dirty="0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работа по улучшению взаимодействия внутри </a:t>
            </a:r>
            <a:r>
              <a:rPr lang="ru-RU" dirty="0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семьи).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по улучшению и восстановлению имеющихся социальных связей, помощь во взаимодействии с новыми людьми, которые способны помочь в трудную минуту.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просвещение людей о стигме и её негативном влиянии на здоровье человека, создание видеороликов, плакатов, публикации в СМИ о </a:t>
            </a:r>
            <a:r>
              <a:rPr lang="ru-RU" dirty="0" err="1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дестигматизации</a:t>
            </a:r>
            <a:r>
              <a:rPr lang="ru-RU" dirty="0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организация публичных мероприятий на базе библиотек, выставок и пр.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поддержание культуры </a:t>
            </a:r>
            <a:r>
              <a:rPr lang="ru-RU" dirty="0" err="1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дестигматизации</a:t>
            </a:r>
            <a:r>
              <a:rPr lang="ru-RU" dirty="0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коллективах организаций оказывающих </a:t>
            </a:r>
            <a:r>
              <a:rPr lang="ru-RU" dirty="0" err="1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ребилитационную</a:t>
            </a:r>
            <a:r>
              <a:rPr lang="ru-RU" dirty="0" smtClean="0">
                <a:solidFill>
                  <a:srgbClr val="2929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помощь.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17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02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Примеры кинофильмов, способствующих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дестигматизации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людей с психическими расстройствами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65527"/>
            <a:ext cx="10515600" cy="3911435"/>
          </a:xfrm>
        </p:spPr>
        <p:txBody>
          <a:bodyPr/>
          <a:lstStyle/>
          <a:p>
            <a:pPr algn="ctr"/>
            <a:r>
              <a:rPr lang="ru-RU" dirty="0" smtClean="0"/>
              <a:t>«Черный шар « (Австралия, 2008)</a:t>
            </a:r>
          </a:p>
          <a:p>
            <a:pPr algn="ctr"/>
            <a:r>
              <a:rPr lang="ru-RU" dirty="0" smtClean="0"/>
              <a:t>«Звездочки на Земле» (Индия, 2007)</a:t>
            </a:r>
          </a:p>
          <a:p>
            <a:pPr algn="ctr"/>
            <a:r>
              <a:rPr lang="ru-RU" dirty="0" smtClean="0"/>
              <a:t>«Человек дождя» (США, 1988)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77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6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356" y="1622390"/>
            <a:ext cx="85025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РЕСУСНЫЕ ВОЗМОЖНОСТИ СОЦИАЛЬНОЙ СРЕДЫ В КОНТЕКСТЕ НЕЗАВИСИМОЙ ЖИЗНИ ЛИЦ, СТРАДАЮЩИХ ПСИХИЧЕСКИМИ РАССТРОЙСТВАМИ</a:t>
            </a:r>
            <a:endParaRPr lang="ru-RU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19462" y="4766072"/>
            <a:ext cx="5072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канд. </a:t>
            </a:r>
            <a:r>
              <a:rPr lang="ru-RU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пихол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наук. доцент, зав. кафедрой специальной педагогики и специальной психологии </a:t>
            </a:r>
          </a:p>
          <a:p>
            <a:pPr algn="r"/>
            <a:r>
              <a:rPr lang="ru-RU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Афонькина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Юлия Александровна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82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Некоторые статистические данные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base">
              <a:lnSpc>
                <a:spcPct val="150000"/>
              </a:lnSpc>
              <a:spcAft>
                <a:spcPts val="2250"/>
              </a:spcAft>
            </a:pP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 из 1000 россиян ежегодно госпитализируются с психиатрическими </a:t>
            </a: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расстройствами </a:t>
            </a:r>
          </a:p>
          <a:p>
            <a:pPr algn="just" fontAlgn="base">
              <a:lnSpc>
                <a:spcPct val="150000"/>
              </a:lnSpc>
              <a:spcAft>
                <a:spcPts val="2250"/>
              </a:spcAft>
            </a:pPr>
            <a:r>
              <a:rPr lang="ru-RU" dirty="0" smtClean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них тех, которые становятся инвалидами, стало больше в полтора </a:t>
            </a: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раза</a:t>
            </a:r>
          </a:p>
          <a:p>
            <a:pPr algn="just" fontAlgn="base">
              <a:lnSpc>
                <a:spcPct val="150000"/>
              </a:lnSpc>
              <a:spcAft>
                <a:spcPts val="2250"/>
              </a:spcAft>
            </a:pP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III </a:t>
            </a: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группу инвалидности имеет только 5 процентов признанных нетрудоспособными психических </a:t>
            </a: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больных</a:t>
            </a:r>
            <a:endParaRPr lang="ru-RU" dirty="0">
              <a:solidFill>
                <a:srgbClr val="28282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Aft>
                <a:spcPts val="2250"/>
              </a:spcAft>
            </a:pP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реди  </a:t>
            </a:r>
            <a:r>
              <a:rPr lang="ru-RU" dirty="0" smtClean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инвалидов с психическими расстройствами около 66 % составляют лица молодого, трудоспособного возраста.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776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Проблема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искриминация 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стигматизация людей с психическими расстройствами являются наиболее значимыми проблемами в сфере охраны психического 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здоровья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борьба с ними входит в число приоритетов Всемирной организации здравоохранения и Всемирной психиатрической 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ассоциации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446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Данные опроса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60 % респондентов относятся к лицам с психическими расстройствами  со страхом и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опасением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около 30% – с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интересом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около 10% — с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жалостью</a:t>
            </a: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 человека с психическими расстройствами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транный, непонятный, потенциально опасный, </a:t>
            </a:r>
            <a:r>
              <a:rPr lang="ru-RU" sz="32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«непредсказуемый», с ним трудно общаться, он всегда проявляет агрессию по отношению к окружающим, часто ведет асоциальный образ жизни, не принимает и не понимает сложившиеся в обществе алгоритмы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86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Данные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опроса (продолжение)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14-18 лет: считают людей с  психическими расстройствами такими же, как и все, 30% считают, что общество не влияет на них, 45%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считают, что можно вылечить некоторых из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</a:t>
            </a:r>
          </a:p>
          <a:p>
            <a:pPr lvl="0"/>
            <a:endParaRPr lang="ru-RU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 до 25 лет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33% считают, что 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это не нормальные люди, их необходимо изолировать, 42%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считают, что общество не влияет на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них, 33 % считают, что можно вылечить некоторых из них</a:t>
            </a:r>
          </a:p>
          <a:p>
            <a:pPr lvl="0"/>
            <a:endParaRPr lang="ru-RU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36 до 45 лет: 60 % считают, что люди с   психическими расстройствами опасными, нуждаются в изоляции, 70% уверены, что общество влияет на них, но вылечить их нельзя</a:t>
            </a:r>
          </a:p>
          <a:p>
            <a:endParaRPr lang="ru-RU" b="0" i="0" dirty="0" smtClean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46 до 55 лет: 100%   считают опасными, нуждающимися в изоляции, 80% уверены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общество влияет на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них, но вылечить их нельзя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09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Проблема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Отмечается возрастающий риск агрессивного поведения у лиц с психическими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расстройствами, 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преимущественно при 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десоциализации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и социальной изоляции.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337654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Проблема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жизни  людей с психическими расстройствами, лишающая их возможности делать личностный выбор: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лишение свободы 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передвижения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возможности связаться с внешним миром 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личных вещей и мест для их 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хранения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возможности уединиться, 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найти личное пространство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затруднения поддержания привычного общения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возможности выбирать пищу, </a:t>
            </a:r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одежду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23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Концепция нормализации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Нормальный (обычный) режим дня: работа, отдых и свободное время. Возможность изменять по своему же­ланию время подъема утром и продолжительность сна. Возможность жить территориально в одном месте, а ра­ботать в другом.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Нормальный (обычный) ритм недели: чередование рабочих дней и выходных, принятое в данном обществе.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Нормальный (обычный) ритм года: праздники, от­пуск такие же, как у других членов общества.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tabLst>
                <a:tab pos="457200" algn="l"/>
              </a:tabLs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Нормальное развитие жизненного цикла: детство, от­рочество, юность, зрелость и старческий период.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18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629</Words>
  <Application>Microsoft Office PowerPoint</Application>
  <PresentationFormat>Широкоэкранный</PresentationFormat>
  <Paragraphs>51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1_Тема Office</vt:lpstr>
      <vt:lpstr>2_Тема Office</vt:lpstr>
      <vt:lpstr>Презентация PowerPoint</vt:lpstr>
      <vt:lpstr>Презентация PowerPoint</vt:lpstr>
      <vt:lpstr>Некоторые статистические данные</vt:lpstr>
      <vt:lpstr>Проблема 1</vt:lpstr>
      <vt:lpstr>Данные опроса</vt:lpstr>
      <vt:lpstr>Данные опроса (продолжение)</vt:lpstr>
      <vt:lpstr>Проблема 2</vt:lpstr>
      <vt:lpstr>Проблема 3</vt:lpstr>
      <vt:lpstr>Концепция нормализации</vt:lpstr>
      <vt:lpstr>Мероприятия по дестигматизации</vt:lpstr>
      <vt:lpstr>Примеры кинофильмов, способствующих дестигматизации людей с психическими расстройствами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РОССИЙСКОЙ ФЕДЕРАЦИИ МУРМАНСКИЙ АРКТИЧЕСКИЙ ГОСУДАРСТВЕННЫЙ УНИВЕРСИТЕТ</dc:title>
  <dc:creator>julia afonkina</dc:creator>
  <cp:lastModifiedBy>julia afonkina</cp:lastModifiedBy>
  <cp:revision>16</cp:revision>
  <dcterms:created xsi:type="dcterms:W3CDTF">2018-04-16T18:18:59Z</dcterms:created>
  <dcterms:modified xsi:type="dcterms:W3CDTF">2018-10-24T20:30:55Z</dcterms:modified>
</cp:coreProperties>
</file>