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68" r:id="rId4"/>
    <p:sldId id="270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A5C62-B341-4167-A41B-90B09407DD6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F5490-4D89-4663-BEBF-CA0592FF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0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F5490-4D89-4663-BEBF-CA0592FF627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3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7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6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88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98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8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2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15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4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3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7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76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59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05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28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03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54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78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489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16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05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8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1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306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627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86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4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6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9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2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9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7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6EEA-96F6-4EA0-9CC1-6DE55B08584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B362-4122-41D6-93E1-DF2602833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1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9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55AA-22F3-4066-80DC-7EB41A4602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8125-C62E-4C16-B46F-10CFD240C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8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1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Мероприятия по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дестигматизации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родственниками (информирование о </a:t>
            </a:r>
            <a:r>
              <a:rPr lang="ru-RU" dirty="0" err="1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дестигматизации</a:t>
            </a: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работа по улучшению взаимодействия внутри </a:t>
            </a: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по улучшению и восстановлению имеющихся социальных связей, помощь во взаимодействии с новыми людьми, которые способны помочь в трудную минуту.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просвещение людей о стигме и её негативном влиянии на здоровье человека, создание видеороликов, плакатов, публикации в СМИ о </a:t>
            </a:r>
            <a:r>
              <a:rPr lang="ru-RU" dirty="0" err="1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дестигматизации</a:t>
            </a: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организация публичных мероприятий на базе библиотек, выставок и пр.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поддержание культуры </a:t>
            </a:r>
            <a:r>
              <a:rPr lang="ru-RU" dirty="0" err="1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дестигматизации</a:t>
            </a: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коллективах организаций оказывающих </a:t>
            </a:r>
            <a:r>
              <a:rPr lang="ru-RU" dirty="0" err="1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ребилитационную</a:t>
            </a:r>
            <a:r>
              <a:rPr lang="ru-RU" dirty="0" smtClean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помощь.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1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02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Примеры кинофильмов, способствующих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дестигматизации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людей с психическими расстройствами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5527"/>
            <a:ext cx="10515600" cy="3911435"/>
          </a:xfrm>
        </p:spPr>
        <p:txBody>
          <a:bodyPr/>
          <a:lstStyle/>
          <a:p>
            <a:pPr algn="ctr"/>
            <a:r>
              <a:rPr lang="ru-RU" dirty="0" smtClean="0"/>
              <a:t>«Черный шар « (Австралия, 2008)</a:t>
            </a:r>
          </a:p>
          <a:p>
            <a:pPr algn="ctr"/>
            <a:r>
              <a:rPr lang="ru-RU" dirty="0" smtClean="0"/>
              <a:t>«Звездочки на Земле» (Индия, 2007)</a:t>
            </a:r>
          </a:p>
          <a:p>
            <a:pPr algn="ctr"/>
            <a:r>
              <a:rPr lang="ru-RU" dirty="0" smtClean="0"/>
              <a:t>«Человек дождя» (США, 1988)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7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356" y="1622390"/>
            <a:ext cx="85025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РЕСУСНЫЕ ВОЗМОЖНОСТИ СОЦИАЛЬНОЙ СРЕДЫ В КОНТЕКСТЕ НЕЗАВИСИМОЙ ЖИЗНИ ЛИЦ, СТРАДАЮЩИХ ПСИХИЧЕСКИМИ РАССТРОЙСТВАМИ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9462" y="4766072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канд. </a:t>
            </a:r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пихол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наук. доцент, зав. кафедрой специальной педагогики и специальной психологии </a:t>
            </a:r>
          </a:p>
          <a:p>
            <a:pPr algn="r"/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Афонькина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Юлия Александровна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Некоторые статистические данные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>
              <a:lnSpc>
                <a:spcPct val="150000"/>
              </a:lnSpc>
              <a:spcAft>
                <a:spcPts val="2250"/>
              </a:spcAft>
            </a:pP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из 1000 россиян ежегодно госпитализируются с психиатрическими 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расстройствами </a:t>
            </a:r>
          </a:p>
          <a:p>
            <a:pPr algn="just" fontAlgn="base">
              <a:lnSpc>
                <a:spcPct val="150000"/>
              </a:lnSpc>
              <a:spcAft>
                <a:spcPts val="2250"/>
              </a:spcAft>
            </a:pPr>
            <a:r>
              <a:rPr lang="ru-RU" dirty="0" smtClean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них тех, которые становятся инвалидами, стало больше в полтора 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раза</a:t>
            </a:r>
          </a:p>
          <a:p>
            <a:pPr algn="just" fontAlgn="base">
              <a:lnSpc>
                <a:spcPct val="150000"/>
              </a:lnSpc>
              <a:spcAft>
                <a:spcPts val="2250"/>
              </a:spcAft>
            </a:pP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 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группу инвалидности имеет только 5 процентов признанных нетрудоспособными психических 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больных</a:t>
            </a:r>
            <a:endParaRPr lang="ru-RU" dirty="0">
              <a:solidFill>
                <a:srgbClr val="28282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2250"/>
              </a:spcAft>
            </a:pP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реди  </a:t>
            </a:r>
            <a:r>
              <a:rPr lang="ru-RU" dirty="0" smtClean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инвалидов с психическими расстройствами около 66 % составляют лица молодого, трудоспособного возраста.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7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Проблема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искриминация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стигматизация людей с психическими расстройствами являются наиболее значимыми проблемами в сфере охраны психического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здоровья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борьба с ними входит в число приоритетов Всемирной организации здравоохранения и Всемирной психиатрической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ассоциации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4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Данные опроса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60 % респондентов относятся к лицам с психическими расстройствами  со страхом и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опасением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около 30% – с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интересом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около 10% — с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жалостью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 человека с психическими расстройствами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транный, непонятный, потенциально опасный, 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«непредсказуемый», с ним трудно общаться, он всегда проявляет агрессию по отношению к окружающим, часто ведет асоциальный образ жизни, не принимает и не понимает сложившиеся в обществе алгоритмы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6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Данные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опроса (продолжение)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14-18 лет: считают людей с  психическими расстройствами такими же, как и все, 30% считают, что общество не влияет на них, 45%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можно вылечить некоторых из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</a:p>
          <a:p>
            <a:pPr lvl="0"/>
            <a:endPara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 до 25 лет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33% считают, что 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это не нормальные люди, их необходимо изолировать, 42%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общество не влияет на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них, 33 % считают, что можно вылечить некоторых из них</a:t>
            </a:r>
          </a:p>
          <a:p>
            <a:pPr lvl="0"/>
            <a:endPara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36 до 45 лет: 60 % считают, что люди с   психическими расстройствами опасными, нуждаются в изоляции, 70% уверены, что общество влияет на них, но вылечить их нельзя</a:t>
            </a:r>
          </a:p>
          <a:p>
            <a:endPara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46 до 55 лет: 100%   считают опасными, нуждающимися в изоляции, 80% уверены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общество влияет на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них, но вылечить их нельзя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0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Проблема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Отмечается возрастающий риск агрессивного поведения у лиц с психическими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расстройствами,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преимущественно при 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десоциализации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 социальной изоляции.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3765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Проблема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жизни  людей с психическими расстройствами, лишающая их возможности делать личностный выбор: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лишение свободы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передвижения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возможности связаться с внешним миром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личных вещей и мест для их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хранения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возможности уединиться, 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личное пространство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затруднения поддержания привычного общения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возможности выбирать пищу,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одежду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Концепция нормализации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Нормальный (обычный) режим дня: работа, отдых и свободное время. Возможность изменять по своему же­ланию время подъема утром и продолжительность сна. Возможность жить территориально в одном месте, а ра­ботать в другом.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Нормальный (обычный) ритм недели: чередование рабочих дней и выходных, принятое в данном обществе.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Нормальный (обычный) ритм года: праздники, от­пуск такие же, как у других членов общества.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Нормальное развитие жизненного цикла: детство, от­рочество, юность, зрелость и старческий период.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629</Words>
  <Application>Microsoft Office PowerPoint</Application>
  <PresentationFormat>Широкоэкранный</PresentationFormat>
  <Paragraphs>51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Некоторые статистические данные</vt:lpstr>
      <vt:lpstr>Проблема 1</vt:lpstr>
      <vt:lpstr>Данные опроса</vt:lpstr>
      <vt:lpstr>Данные опроса (продолжение)</vt:lpstr>
      <vt:lpstr>Проблема 2</vt:lpstr>
      <vt:lpstr>Проблема 3</vt:lpstr>
      <vt:lpstr>Концепция нормализации</vt:lpstr>
      <vt:lpstr>Мероприятия по дестигматизации</vt:lpstr>
      <vt:lpstr>Примеры кинофильмов, способствующих дестигматизации людей с психическими расстройствами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МУРМАНСКИЙ АРКТИЧЕСКИЙ ГОСУДАРСТВЕННЫЙ УНИВЕРСИТЕТ</dc:title>
  <dc:creator>julia afonkina</dc:creator>
  <cp:lastModifiedBy>julia afonkina</cp:lastModifiedBy>
  <cp:revision>16</cp:revision>
  <dcterms:created xsi:type="dcterms:W3CDTF">2018-04-16T18:18:59Z</dcterms:created>
  <dcterms:modified xsi:type="dcterms:W3CDTF">2018-10-24T20:30:55Z</dcterms:modified>
</cp:coreProperties>
</file>