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colors2.xml" ContentType="application/vnd.ms-office.chartcolorstyle+xml"/>
  <Override PartName="/ppt/charts/style2.xml" ContentType="application/vnd.ms-office.chart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66" r:id="rId3"/>
    <p:sldId id="267" r:id="rId4"/>
    <p:sldId id="268" r:id="rId5"/>
    <p:sldId id="269" r:id="rId6"/>
    <p:sldId id="270" r:id="rId7"/>
    <p:sldId id="258" r:id="rId8"/>
  </p:sldIdLst>
  <p:sldSz cx="12239625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C8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4"/>
    <p:restoredTop sz="94700"/>
  </p:normalViewPr>
  <p:slideViewPr>
    <p:cSldViewPr snapToGrid="0" snapToObjects="1">
      <p:cViewPr>
        <p:scale>
          <a:sx n="82" d="100"/>
          <a:sy n="82" d="100"/>
        </p:scale>
        <p:origin x="-1722" y="-618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Общее количество несчастных случаев с тяжелыми последствиями составило 95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Lbls>
            <c:dLbl>
              <c:idx val="0"/>
              <c:layout>
                <c:manualLayout>
                  <c:x val="-0.13459003014867285"/>
                  <c:y val="1.108414925227306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44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43C-C940-BD69-3F9EAD578316}"/>
                </c:ext>
              </c:extLst>
            </c:dLbl>
            <c:dLbl>
              <c:idx val="1"/>
              <c:layout>
                <c:manualLayout>
                  <c:x val="-1.2503446796776861E-2"/>
                  <c:y val="-0.23282755187521381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43C-C940-BD69-3F9EAD578316}"/>
                </c:ext>
              </c:extLst>
            </c:dLbl>
            <c:dLbl>
              <c:idx val="2"/>
              <c:layout>
                <c:manualLayout>
                  <c:x val="9.122324582012363E-2"/>
                  <c:y val="-0.1951167598861859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18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43C-C940-BD69-3F9EAD578316}"/>
                </c:ext>
              </c:extLst>
            </c:dLbl>
            <c:dLbl>
              <c:idx val="3"/>
              <c:layout>
                <c:manualLayout>
                  <c:x val="9.9177915990073237E-2"/>
                  <c:y val="7.349232963585464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27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43C-C940-BD69-3F9EAD5783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uller Narrow ExtraBold" pitchFamily="2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Связанные с производством</c:v>
                </c:pt>
                <c:pt idx="1">
                  <c:v>Расследование не завершено</c:v>
                </c:pt>
                <c:pt idx="2">
                  <c:v>Не связанные с производством по результатам расследования</c:v>
                </c:pt>
                <c:pt idx="3">
                  <c:v>Не учитываются в Мурманской области (организации зарегистрированы в др. субъектах РФ)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44</c:v>
                </c:pt>
                <c:pt idx="1">
                  <c:v>6</c:v>
                </c:pt>
                <c:pt idx="2">
                  <c:v>18</c:v>
                </c:pt>
                <c:pt idx="3">
                  <c:v>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uller Narrow Light" pitchFamily="2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E5F-8447-848A-F5661249AB4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E5F-8447-848A-F5661249AB47}"/>
              </c:ext>
            </c:extLst>
          </c:dPt>
          <c:dLbls>
            <c:delete val="1"/>
          </c:dLbls>
          <c:cat>
            <c:strRef>
              <c:f>Лист1!$A$2:$A$8</c:f>
              <c:strCache>
                <c:ptCount val="7"/>
                <c:pt idx="0">
                  <c:v>Добыча полезных ископаемых - 10</c:v>
                </c:pt>
                <c:pt idx="1">
                  <c:v>Рыболовство - 4</c:v>
                </c:pt>
                <c:pt idx="2">
                  <c:v>Здравоохранение - 5</c:v>
                </c:pt>
                <c:pt idx="3">
                  <c:v>Жилищно-коммунальное хозяйство - 5</c:v>
                </c:pt>
                <c:pt idx="4">
                  <c:v>Ремонт, техническое обслуживание машин, оборудования, ТС - 4</c:v>
                </c:pt>
                <c:pt idx="5">
                  <c:v>Торговля - 3</c:v>
                </c:pt>
                <c:pt idx="6">
                  <c:v>Прочие - 13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0.1</c:v>
                </c:pt>
                <c:pt idx="1">
                  <c:v>0.04</c:v>
                </c:pt>
                <c:pt idx="2">
                  <c:v>0.05</c:v>
                </c:pt>
                <c:pt idx="3">
                  <c:v>0.05</c:v>
                </c:pt>
                <c:pt idx="4">
                  <c:v>0.04</c:v>
                </c:pt>
                <c:pt idx="5">
                  <c:v>0.03</c:v>
                </c:pt>
                <c:pt idx="6">
                  <c:v>0.13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Исход нс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Добыча полезных ископаемых - 10</c:v>
                </c:pt>
                <c:pt idx="1">
                  <c:v>Рыболовство - 4</c:v>
                </c:pt>
                <c:pt idx="2">
                  <c:v>Здравоохранение - 5</c:v>
                </c:pt>
                <c:pt idx="3">
                  <c:v>Жилищно-коммунальное хозяйство - 5</c:v>
                </c:pt>
                <c:pt idx="4">
                  <c:v>Ремонт, техническое обслуживание машин, оборудования, ТС - 4</c:v>
                </c:pt>
                <c:pt idx="5">
                  <c:v>Торговля - 3</c:v>
                </c:pt>
                <c:pt idx="6">
                  <c:v>Прочие - 13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5F-8447-848A-F5661249AB4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559982011978819"/>
          <c:y val="6.5093910052018172E-2"/>
          <c:w val="0.38506167968076832"/>
          <c:h val="0.9138317297608216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Muller Narrow Light" pitchFamily="2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2D3-374D-BCDE-50F57B3C63B1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2</a:t>
                    </a:r>
                    <a:r>
                      <a:rPr lang="ru-RU" baseline="0" dirty="0" smtClean="0"/>
                      <a:t>1 %</a:t>
                    </a:r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43C-C940-BD69-3F9EAD57831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aseline="0" dirty="0" smtClean="0"/>
                      <a:t>16 %</a:t>
                    </a:r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43C-C940-BD69-3F9EAD578316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1</a:t>
                    </a:r>
                    <a:r>
                      <a:rPr lang="ru-RU" baseline="0" dirty="0" smtClean="0"/>
                      <a:t>1 %</a:t>
                    </a:r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43C-C940-BD69-3F9EAD578316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aseline="0" dirty="0" smtClean="0"/>
                      <a:t>25 %</a:t>
                    </a:r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43C-C940-BD69-3F9EAD578316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aseline="0" dirty="0" smtClean="0"/>
                      <a:t>27 %</a:t>
                    </a:r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2D3-374D-BCDE-50F57B3C63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Muller Narrow ExtraBold" pitchFamily="2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Устанавливается следственными органами - 9</c:v>
                </c:pt>
                <c:pt idx="1">
                  <c:v>Неудовлетворительная организация производства работ- 7</c:v>
                </c:pt>
                <c:pt idx="2">
                  <c:v>Необеспечение работодателем безопасности работника - 5</c:v>
                </c:pt>
                <c:pt idx="3">
                  <c:v>Нарушение работником дисциплины труда, технологического процесса и требований безопасности- 11</c:v>
                </c:pt>
                <c:pt idx="4">
                  <c:v>Прочие причины - 12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0.09</c:v>
                </c:pt>
                <c:pt idx="1">
                  <c:v>7.0000000000000007E-2</c:v>
                </c:pt>
                <c:pt idx="2">
                  <c:v>0.05</c:v>
                </c:pt>
                <c:pt idx="3">
                  <c:v>0.11</c:v>
                </c:pt>
                <c:pt idx="4">
                  <c:v>0.12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3219724055223395E-2"/>
          <c:y val="0.73079551600331261"/>
          <c:w val="0.91729641618789282"/>
          <c:h val="0.25605058004055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uller Narrow Light" pitchFamily="2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2D3-374D-BCDE-50F57B3C63B1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2</a:t>
                    </a:r>
                    <a:r>
                      <a:rPr lang="ru-RU" baseline="0" dirty="0" smtClean="0"/>
                      <a:t>9 %</a:t>
                    </a:r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43C-C940-BD69-3F9EAD57831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27 %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43C-C940-BD69-3F9EAD578316}"/>
                </c:ext>
              </c:extLst>
            </c:dLbl>
            <c:dLbl>
              <c:idx val="2"/>
              <c:layout>
                <c:manualLayout>
                  <c:x val="6.9095724213834475E-2"/>
                  <c:y val="-0.18221851120248264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14 %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43C-C940-BD69-3F9EAD578316}"/>
                </c:ext>
              </c:extLst>
            </c:dLbl>
            <c:dLbl>
              <c:idx val="3"/>
              <c:layout>
                <c:manualLayout>
                  <c:x val="7.1609562318223741E-2"/>
                  <c:y val="-0.11919473940510865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7 %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43C-C940-BD69-3F9EAD578316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23 %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2D3-374D-BCDE-50F57B3C63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Muller Narrow ExtraBold" pitchFamily="2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Падение пострадавших с высоты ( при разнице высот, с высоты собственного роста) - 13</c:v>
                </c:pt>
                <c:pt idx="1">
                  <c:v>Транспортные происшествия- 12</c:v>
                </c:pt>
                <c:pt idx="2">
                  <c:v>Воздействие движущихся механизмов, деталей и оборудования - 6</c:v>
                </c:pt>
                <c:pt idx="3">
                  <c:v>Обрушение и осыпь горных масс- 3</c:v>
                </c:pt>
                <c:pt idx="4">
                  <c:v>Прочие причины - 10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0.13</c:v>
                </c:pt>
                <c:pt idx="1">
                  <c:v>0.12</c:v>
                </c:pt>
                <c:pt idx="2">
                  <c:v>0.06</c:v>
                </c:pt>
                <c:pt idx="3">
                  <c:v>0.03</c:v>
                </c:pt>
                <c:pt idx="4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7011678822702456E-2"/>
          <c:y val="0.67160294820072053"/>
          <c:w val="0.94350442066977491"/>
          <c:h val="0.315243147843148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uller Narrow Light" pitchFamily="2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0.4021</cdr:x>
      <cdr:y>0.21386</cdr:y>
    </cdr:from>
    <cdr:to>
      <cdr:x>0.48848</cdr:x>
      <cdr:y>0.29003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64D808AC-4B12-5540-AD35-2EC7DA80A399}"/>
            </a:ext>
          </a:extLst>
        </cdr:cNvPr>
        <cdr:cNvSpPr txBox="1"/>
      </cdr:nvSpPr>
      <cdr:spPr>
        <a:xfrm xmlns:a="http://schemas.openxmlformats.org/drawingml/2006/main">
          <a:off x="4486794" y="1163373"/>
          <a:ext cx="963888" cy="4143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i="0" dirty="0">
              <a:solidFill>
                <a:schemeClr val="bg1"/>
              </a:solidFill>
              <a:latin typeface="Muller Narrow ExtraBold" pitchFamily="2" charset="0"/>
            </a:rPr>
            <a:t>24 %</a:t>
          </a:r>
        </a:p>
      </cdr:txBody>
    </cdr:sp>
  </cdr:relSizeAnchor>
  <cdr:relSizeAnchor xmlns:cdr="http://schemas.openxmlformats.org/drawingml/2006/chartDrawing">
    <cdr:from>
      <cdr:x>0.5</cdr:x>
      <cdr:y>0.42383</cdr:y>
    </cdr:from>
    <cdr:to>
      <cdr:x>0.59105</cdr:x>
      <cdr:y>0.5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D0E632C9-3DB8-304F-A1C4-A51832082BE6}"/>
            </a:ext>
          </a:extLst>
        </cdr:cNvPr>
        <cdr:cNvSpPr txBox="1"/>
      </cdr:nvSpPr>
      <cdr:spPr>
        <a:xfrm xmlns:a="http://schemas.openxmlformats.org/drawingml/2006/main">
          <a:off x="5579268" y="2305578"/>
          <a:ext cx="1015991" cy="4143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i="0" dirty="0">
              <a:latin typeface="Muller Narrow ExtraBold" pitchFamily="2" charset="0"/>
            </a:rPr>
            <a:t>9%</a:t>
          </a:r>
        </a:p>
      </cdr:txBody>
    </cdr:sp>
  </cdr:relSizeAnchor>
  <cdr:relSizeAnchor xmlns:cdr="http://schemas.openxmlformats.org/drawingml/2006/chartDrawing">
    <cdr:from>
      <cdr:x>0.42938</cdr:x>
      <cdr:y>0.57106</cdr:y>
    </cdr:from>
    <cdr:to>
      <cdr:x>0.51868</cdr:x>
      <cdr:y>0.64985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xmlns="" id="{7AB09988-1D5B-B74C-A693-F4BF27E6AABD}"/>
            </a:ext>
          </a:extLst>
        </cdr:cNvPr>
        <cdr:cNvSpPr txBox="1"/>
      </cdr:nvSpPr>
      <cdr:spPr>
        <a:xfrm xmlns:a="http://schemas.openxmlformats.org/drawingml/2006/main">
          <a:off x="3503612" y="3106473"/>
          <a:ext cx="728663" cy="428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i="0" dirty="0">
              <a:solidFill>
                <a:schemeClr val="bg1"/>
              </a:solidFill>
              <a:latin typeface="Muller Narrow ExtraBold" pitchFamily="2" charset="0"/>
            </a:rPr>
            <a:t>11 </a:t>
          </a:r>
          <a:r>
            <a:rPr lang="en-US" sz="2000" b="1" i="0" dirty="0">
              <a:solidFill>
                <a:schemeClr val="bg1"/>
              </a:solidFill>
              <a:latin typeface="Muller Narrow ExtraBold" pitchFamily="2" charset="0"/>
            </a:rPr>
            <a:t>%</a:t>
          </a:r>
          <a:endParaRPr lang="ru-RU" sz="20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0.31907</cdr:x>
      <cdr:y>0.63935</cdr:y>
    </cdr:from>
    <cdr:to>
      <cdr:x>0.41887</cdr:x>
      <cdr:y>0.74966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xmlns="" id="{CE3A2A40-7D20-A64B-AC6D-9694A7C06A2A}"/>
            </a:ext>
          </a:extLst>
        </cdr:cNvPr>
        <cdr:cNvSpPr txBox="1"/>
      </cdr:nvSpPr>
      <cdr:spPr>
        <a:xfrm xmlns:a="http://schemas.openxmlformats.org/drawingml/2006/main">
          <a:off x="2603500" y="3477948"/>
          <a:ext cx="814387" cy="600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b="1" i="0" dirty="0">
              <a:solidFill>
                <a:schemeClr val="tx1"/>
              </a:solidFill>
              <a:latin typeface="Muller Narrow ExtraBold" pitchFamily="2" charset="0"/>
            </a:rPr>
            <a:t>11 </a:t>
          </a:r>
          <a:r>
            <a:rPr lang="ru-RU" sz="2000" b="1" i="0" dirty="0">
              <a:solidFill>
                <a:schemeClr val="tx1"/>
              </a:solidFill>
              <a:latin typeface="Muller Narrow ExtraBold" pitchFamily="2" charset="0"/>
            </a:rPr>
            <a:t>%</a:t>
          </a:r>
        </a:p>
      </cdr:txBody>
    </cdr:sp>
  </cdr:relSizeAnchor>
  <cdr:relSizeAnchor xmlns:cdr="http://schemas.openxmlformats.org/drawingml/2006/chartDrawing">
    <cdr:from>
      <cdr:x>0.20763</cdr:x>
      <cdr:y>0.61834</cdr:y>
    </cdr:from>
    <cdr:to>
      <cdr:x>0.27767</cdr:x>
      <cdr:y>0.68137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xmlns="" id="{A14B97DD-AAA1-8B4B-917E-A340838246E6}"/>
            </a:ext>
          </a:extLst>
        </cdr:cNvPr>
        <cdr:cNvSpPr txBox="1"/>
      </cdr:nvSpPr>
      <cdr:spPr>
        <a:xfrm xmlns:a="http://schemas.openxmlformats.org/drawingml/2006/main">
          <a:off x="2316824" y="3363648"/>
          <a:ext cx="781532" cy="342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i="0" dirty="0">
              <a:solidFill>
                <a:schemeClr val="bg1"/>
              </a:solidFill>
              <a:latin typeface="Muller Narrow ExtraBold" pitchFamily="2" charset="0"/>
            </a:rPr>
            <a:t>9 %</a:t>
          </a:r>
        </a:p>
      </cdr:txBody>
    </cdr:sp>
  </cdr:relSizeAnchor>
  <cdr:relSizeAnchor xmlns:cdr="http://schemas.openxmlformats.org/drawingml/2006/chartDrawing">
    <cdr:from>
      <cdr:x>0.13861</cdr:x>
      <cdr:y>0.52615</cdr:y>
    </cdr:from>
    <cdr:to>
      <cdr:x>0.2209</cdr:x>
      <cdr:y>0.6102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xmlns="" id="{980B7899-E9CC-4C46-949E-3688F8A132D1}"/>
            </a:ext>
          </a:extLst>
        </cdr:cNvPr>
        <cdr:cNvSpPr txBox="1"/>
      </cdr:nvSpPr>
      <cdr:spPr>
        <a:xfrm xmlns:a="http://schemas.openxmlformats.org/drawingml/2006/main">
          <a:off x="1546648" y="2862175"/>
          <a:ext cx="9183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i="0" dirty="0">
              <a:latin typeface="Muller Narrow ExtraBold" pitchFamily="2" charset="0"/>
            </a:rPr>
            <a:t>6 %</a:t>
          </a:r>
        </a:p>
      </cdr:txBody>
    </cdr:sp>
  </cdr:relSizeAnchor>
  <cdr:relSizeAnchor xmlns:cdr="http://schemas.openxmlformats.org/drawingml/2006/chartDrawing">
    <cdr:from>
      <cdr:x>0.18646</cdr:x>
      <cdr:y>0.24013</cdr:y>
    </cdr:from>
    <cdr:to>
      <cdr:x>0.34405</cdr:x>
      <cdr:y>0.35044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xmlns="" id="{1027A94A-AA55-424B-8FB9-8E6518423EB9}"/>
            </a:ext>
          </a:extLst>
        </cdr:cNvPr>
        <cdr:cNvSpPr txBox="1"/>
      </cdr:nvSpPr>
      <cdr:spPr>
        <a:xfrm xmlns:a="http://schemas.openxmlformats.org/drawingml/2006/main">
          <a:off x="2080652" y="1306247"/>
          <a:ext cx="1758447" cy="600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i="0" dirty="0">
              <a:solidFill>
                <a:schemeClr val="bg1"/>
              </a:solidFill>
              <a:latin typeface="Muller Narrow ExtraBold" pitchFamily="2" charset="0"/>
            </a:rPr>
            <a:t>30 </a:t>
          </a:r>
          <a:r>
            <a:rPr lang="en-US" sz="2000" b="1" i="0" dirty="0">
              <a:solidFill>
                <a:schemeClr val="bg1"/>
              </a:solidFill>
              <a:latin typeface="Muller Narrow ExtraBold" pitchFamily="2" charset="0"/>
            </a:rPr>
            <a:t>%</a:t>
          </a:r>
          <a:endParaRPr lang="ru-RU" sz="20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pPr/>
              <a:t>28.02.2020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1143000"/>
            <a:ext cx="5245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pPr/>
              <a:t>28.02.2020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pPr/>
              <a:t>28.02.2020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pPr/>
              <a:t>28.02.2020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pPr/>
              <a:t>28.02.2020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pPr/>
              <a:t>28.02.2020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pPr/>
              <a:t>28.02.2020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pPr/>
              <a:t>28.02.2020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pPr/>
              <a:t>28.02.2020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pPr/>
              <a:t>28.02.2020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pPr/>
              <a:t>28.02.2020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pPr/>
              <a:t>28.02.2020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pPr/>
              <a:t>28.02.2020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3E5FE43-CD68-C342-9095-2FE190F9DEAB}"/>
              </a:ext>
            </a:extLst>
          </p:cNvPr>
          <p:cNvSpPr/>
          <p:nvPr/>
        </p:nvSpPr>
        <p:spPr>
          <a:xfrm>
            <a:off x="135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5D04965-F4A5-F14E-8831-9BBA7A96443C}"/>
              </a:ext>
            </a:extLst>
          </p:cNvPr>
          <p:cNvSpPr/>
          <p:nvPr/>
        </p:nvSpPr>
        <p:spPr>
          <a:xfrm>
            <a:off x="1521672" y="2936099"/>
            <a:ext cx="10416328" cy="2964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sz="6000" b="1" dirty="0">
                <a:solidFill>
                  <a:schemeClr val="bg1"/>
                </a:solidFill>
                <a:latin typeface="Muller Narrow ExtraBold" pitchFamily="2" charset="0"/>
              </a:rPr>
              <a:t>Мониторинг производственного травматизма с тяжелыми последствиями в организациях Мурманской области за 2019 год</a:t>
            </a:r>
          </a:p>
        </p:txBody>
      </p:sp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Muller Narrow Light" pitchFamily="2" charset="0"/>
              </a:rPr>
              <a:t>ПРОИЗВОДСТВЕННЫЙ ТРАВМАТИЗМ В МУРМАНСКОЙ ОБЛАСТИ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2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267259"/>
              </p:ext>
            </p:extLst>
          </p:nvPr>
        </p:nvGraphicFramePr>
        <p:xfrm>
          <a:off x="100014" y="879740"/>
          <a:ext cx="12015786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7484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ВИДАМ ЭКОНОМИЧЕСКОЙ ДЕЯТЕЛЬНОСТИ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0221256"/>
              </p:ext>
            </p:extLst>
          </p:nvPr>
        </p:nvGraphicFramePr>
        <p:xfrm>
          <a:off x="171450" y="777706"/>
          <a:ext cx="11944350" cy="5894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535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ПРИЧИНАМ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0860233"/>
              </p:ext>
            </p:extLst>
          </p:nvPr>
        </p:nvGraphicFramePr>
        <p:xfrm>
          <a:off x="471488" y="879740"/>
          <a:ext cx="11158537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0119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ВИДАМ (ТИПАМ) ПРОИСШЕСТВИЙ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8914373"/>
              </p:ext>
            </p:extLst>
          </p:nvPr>
        </p:nvGraphicFramePr>
        <p:xfrm>
          <a:off x="0" y="879740"/>
          <a:ext cx="11630025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9086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0" y="-43590"/>
            <a:ext cx="125498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latin typeface="Muller Narrow Light" pitchFamily="2" charset="0"/>
              </a:rPr>
              <a:t>ДИНАМИКА НЕСЧАСТНЫХ СЛУЧАЕВ НА ПРОИЗВОДСТВЕ С ТЯЖЕЛЫМИ ПОСЛЕДСТВИЯМИ </a:t>
            </a:r>
            <a:r>
              <a:rPr lang="en-US" sz="2600" dirty="0">
                <a:latin typeface="Muller Narrow Light" pitchFamily="2" charset="0"/>
              </a:rPr>
              <a:t>           </a:t>
            </a:r>
            <a:r>
              <a:rPr lang="ru-RU" sz="2600" dirty="0">
                <a:latin typeface="Muller Narrow Light" pitchFamily="2" charset="0"/>
              </a:rPr>
              <a:t>В СРАВНЕНИИ С 2006 – </a:t>
            </a:r>
            <a:r>
              <a:rPr lang="ru-RU" sz="2600" dirty="0" smtClean="0">
                <a:latin typeface="Muller Narrow Light" pitchFamily="2" charset="0"/>
              </a:rPr>
              <a:t>2018 </a:t>
            </a:r>
            <a:r>
              <a:rPr lang="ru-RU" sz="2600" dirty="0" err="1">
                <a:latin typeface="Muller Narrow Light" pitchFamily="2" charset="0"/>
              </a:rPr>
              <a:t>гг</a:t>
            </a:r>
            <a:r>
              <a:rPr lang="en-US" sz="2600" dirty="0">
                <a:latin typeface="Muller Narrow Light" pitchFamily="2" charset="0"/>
              </a:rPr>
              <a:t>.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AA3C43F8-8A9B-DF43-AB32-13D6C5DA7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746513"/>
              </p:ext>
            </p:extLst>
          </p:nvPr>
        </p:nvGraphicFramePr>
        <p:xfrm>
          <a:off x="484484" y="1165489"/>
          <a:ext cx="11645605" cy="550701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29121">
                  <a:extLst>
                    <a:ext uri="{9D8B030D-6E8A-4147-A177-3AD203B41FA5}">
                      <a16:colId xmlns:a16="http://schemas.microsoft.com/office/drawing/2014/main" xmlns="" val="3124924113"/>
                    </a:ext>
                  </a:extLst>
                </a:gridCol>
                <a:gridCol w="2329121">
                  <a:extLst>
                    <a:ext uri="{9D8B030D-6E8A-4147-A177-3AD203B41FA5}">
                      <a16:colId xmlns:a16="http://schemas.microsoft.com/office/drawing/2014/main" xmlns="" val="215260258"/>
                    </a:ext>
                  </a:extLst>
                </a:gridCol>
                <a:gridCol w="2329121">
                  <a:extLst>
                    <a:ext uri="{9D8B030D-6E8A-4147-A177-3AD203B41FA5}">
                      <a16:colId xmlns:a16="http://schemas.microsoft.com/office/drawing/2014/main" xmlns="" val="1139690700"/>
                    </a:ext>
                  </a:extLst>
                </a:gridCol>
                <a:gridCol w="2329121">
                  <a:extLst>
                    <a:ext uri="{9D8B030D-6E8A-4147-A177-3AD203B41FA5}">
                      <a16:colId xmlns:a16="http://schemas.microsoft.com/office/drawing/2014/main" xmlns="" val="1057909463"/>
                    </a:ext>
                  </a:extLst>
                </a:gridCol>
                <a:gridCol w="2329121">
                  <a:extLst>
                    <a:ext uri="{9D8B030D-6E8A-4147-A177-3AD203B41FA5}">
                      <a16:colId xmlns:a16="http://schemas.microsoft.com/office/drawing/2014/main" xmlns="" val="3305628439"/>
                    </a:ext>
                  </a:extLst>
                </a:gridCol>
              </a:tblGrid>
              <a:tr h="1078495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ГОД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2017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50191365"/>
                  </a:ext>
                </a:extLst>
              </a:tr>
              <a:tr h="1078495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Общее количество несчастных случаев с тяжелыми последствиями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86581650"/>
                  </a:ext>
                </a:extLst>
              </a:tr>
              <a:tr h="1078495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несчастных случаев со смертельным исходом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69096092"/>
                  </a:ext>
                </a:extLst>
              </a:tr>
              <a:tr h="1078495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групповых несчастных случаев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61656796"/>
                  </a:ext>
                </a:extLst>
              </a:tr>
              <a:tr h="1078495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тяжелых несчастных случаев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33754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127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655152D-456C-5E4D-9F23-F91BF730ABA5}"/>
              </a:ext>
            </a:extLst>
          </p:cNvPr>
          <p:cNvSpPr/>
          <p:nvPr/>
        </p:nvSpPr>
        <p:spPr>
          <a:xfrm>
            <a:off x="135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705440C4-E74B-1944-B487-7211DD8801A7}"/>
              </a:ext>
            </a:extLst>
          </p:cNvPr>
          <p:cNvSpPr/>
          <p:nvPr/>
        </p:nvSpPr>
        <p:spPr>
          <a:xfrm>
            <a:off x="1574423" y="4159532"/>
            <a:ext cx="9108873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sz="7199" b="1" dirty="0">
                <a:solidFill>
                  <a:schemeClr val="bg1"/>
                </a:solidFill>
                <a:latin typeface="Muller Narrow ExtraBold" pitchFamily="2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0696403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2422</TotalTime>
  <Words>147</Words>
  <Application>Microsoft Office PowerPoint</Application>
  <PresentationFormat>Произвольный</PresentationFormat>
  <Paragraphs>59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user</cp:lastModifiedBy>
  <cp:revision>149</cp:revision>
  <dcterms:created xsi:type="dcterms:W3CDTF">2019-09-18T12:34:40Z</dcterms:created>
  <dcterms:modified xsi:type="dcterms:W3CDTF">2020-02-28T09:06:35Z</dcterms:modified>
</cp:coreProperties>
</file>