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colors2.xml" ContentType="application/vnd.ms-office.chartcolorstyle+xml"/>
  <Override PartName="/ppt/charts/style2.xml" ContentType="application/vnd.ms-office.chartstyle+xml"/>
  <Override PartName="/ppt/charts/style3.xml" ContentType="application/vnd.ms-office.chartstyle+xml"/>
  <Override PartName="/ppt/charts/colors3.xml" ContentType="application/vnd.ms-office.chartcolorstyle+xml"/>
  <Override PartName="/ppt/charts/style4.xml" ContentType="application/vnd.ms-office.chartstyle+xml"/>
  <Override PartName="/ppt/charts/colors4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9"/>
  </p:notesMasterIdLst>
  <p:sldIdLst>
    <p:sldId id="256" r:id="rId2"/>
    <p:sldId id="266" r:id="rId3"/>
    <p:sldId id="267" r:id="rId4"/>
    <p:sldId id="268" r:id="rId5"/>
    <p:sldId id="269" r:id="rId6"/>
    <p:sldId id="270" r:id="rId7"/>
    <p:sldId id="258" r:id="rId8"/>
  </p:sldIdLst>
  <p:sldSz cx="12239625" cy="71993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267">
          <p15:clr>
            <a:srgbClr val="A4A3A4"/>
          </p15:clr>
        </p15:guide>
        <p15:guide id="2" pos="38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C8"/>
    <a:srgbClr val="EBE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4"/>
    <p:restoredTop sz="94700"/>
  </p:normalViewPr>
  <p:slideViewPr>
    <p:cSldViewPr snapToGrid="0" snapToObjects="1">
      <p:cViewPr>
        <p:scale>
          <a:sx n="82" d="100"/>
          <a:sy n="82" d="100"/>
        </p:scale>
        <p:origin x="-1722" y="-618"/>
      </p:cViewPr>
      <p:guideLst>
        <p:guide orient="horz" pos="2267"/>
        <p:guide pos="385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Relationship Id="rId4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11472050184648762"/>
          <c:y val="1.75385386081754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Общее количество несчастных случаев с тяжелыми последствиями составило 19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3C-C940-BD69-3F9EAD578316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3C-C940-BD69-3F9EAD578316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43C-C940-BD69-3F9EAD578316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43C-C940-BD69-3F9EAD578316}"/>
              </c:ext>
            </c:extLst>
          </c:dPt>
          <c:dLbls>
            <c:dLbl>
              <c:idx val="0"/>
              <c:layout>
                <c:manualLayout>
                  <c:x val="-0.35020638683145655"/>
                  <c:y val="0.20620021864481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43C-C940-BD69-3F9EAD578316}"/>
                </c:ext>
              </c:extLst>
            </c:dLbl>
            <c:dLbl>
              <c:idx val="1"/>
              <c:layout>
                <c:manualLayout>
                  <c:x val="-6.112292612401711E-2"/>
                  <c:y val="-0.2854433409396962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11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43C-C940-BD69-3F9EAD578316}"/>
                </c:ext>
              </c:extLst>
            </c:dLbl>
            <c:dLbl>
              <c:idx val="2"/>
              <c:layout>
                <c:manualLayout>
                  <c:x val="0.33854780702652326"/>
                  <c:y val="-0.1183859987222415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43C-C940-BD69-3F9EAD578316}"/>
                </c:ext>
              </c:extLst>
            </c:dLbl>
            <c:dLbl>
              <c:idx val="3"/>
              <c:layout>
                <c:manualLayout>
                  <c:x val="3.4704429656120785E-2"/>
                  <c:y val="8.351261713145807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43C-C940-BD69-3F9EAD5783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uller Narrow ExtraBold" pitchFamily="2" charset="0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Связанные с производством</c:v>
                </c:pt>
                <c:pt idx="1">
                  <c:v>Расследование не завершено</c:v>
                </c:pt>
                <c:pt idx="2">
                  <c:v>Не связанные с производством по результатам расследования</c:v>
                </c:pt>
                <c:pt idx="3">
                  <c:v>Не учитываются в Мурманской области (организации зарегистрированы в др. субъектах РФ)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</c:v>
                </c:pt>
                <c:pt idx="1">
                  <c:v>11</c:v>
                </c:pt>
                <c:pt idx="2">
                  <c:v>1</c:v>
                </c:pt>
                <c:pt idx="3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3C-C940-BD69-3F9EAD57831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uller Narrow Light" pitchFamily="2" charset="0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0202020202020204E-2"/>
          <c:y val="2.5852456772198634E-2"/>
          <c:w val="0.76985645933014357"/>
          <c:h val="0.952603829250969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3C-C940-BD69-3F9EAD57831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3C-C940-BD69-3F9EAD57831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43C-C940-BD69-3F9EAD57831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43C-C940-BD69-3F9EAD57831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6E5F-8447-848A-F5661249AB4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E5F-8447-848A-F5661249AB47}"/>
              </c:ext>
            </c:extLst>
          </c:dPt>
          <c:dLbls>
            <c:delete val="1"/>
          </c:dLbls>
          <c:cat>
            <c:strRef>
              <c:f>Лист1!$A$2:$A$8</c:f>
              <c:strCache>
                <c:ptCount val="3"/>
                <c:pt idx="0">
                  <c:v>Рыболовство - 1</c:v>
                </c:pt>
                <c:pt idx="1">
                  <c:v>Здравоохранение - 1</c:v>
                </c:pt>
                <c:pt idx="2">
                  <c:v>Торговля - 1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0.01</c:v>
                </c:pt>
                <c:pt idx="1">
                  <c:v>0.01</c:v>
                </c:pt>
                <c:pt idx="2">
                  <c:v>0.01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3C-C940-BD69-3F9EAD57831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Исход нс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3"/>
                <c:pt idx="0">
                  <c:v>Рыболовство - 1</c:v>
                </c:pt>
                <c:pt idx="1">
                  <c:v>Здравоохранение - 1</c:v>
                </c:pt>
                <c:pt idx="2">
                  <c:v>Торговля - 1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E5F-8447-848A-F5661249AB4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ayout>
        <c:manualLayout>
          <c:xMode val="edge"/>
          <c:yMode val="edge"/>
          <c:x val="0.67683850523469258"/>
          <c:y val="6.5093910052018172E-2"/>
          <c:w val="0.31382293720461973"/>
          <c:h val="0.90305990289043703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Muller Narrow Light" pitchFamily="2" charset="0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3C-C940-BD69-3F9EAD57831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3C-C940-BD69-3F9EAD57831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43C-C940-BD69-3F9EAD57831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43C-C940-BD69-3F9EAD57831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A2D3-374D-BCDE-50F57B3C63B1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33 </a:t>
                    </a:r>
                    <a:r>
                      <a:rPr lang="ru-RU" baseline="0" dirty="0" smtClean="0"/>
                      <a:t>%</a:t>
                    </a:r>
                    <a:endParaRPr lang="en-US" baseline="0" dirty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043C-C940-BD69-3F9EAD578316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
</a:t>
                    </a:r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33</a:t>
                    </a:r>
                    <a:r>
                      <a:rPr lang="ru-RU" baseline="0" dirty="0" smtClean="0"/>
                      <a:t> </a:t>
                    </a:r>
                    <a:r>
                      <a:rPr lang="ru-RU" baseline="0" dirty="0" smtClean="0"/>
                      <a:t>%</a:t>
                    </a:r>
                    <a:endParaRPr lang="en-US" baseline="0" dirty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43C-C940-BD69-3F9EAD578316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baseline="0" dirty="0" smtClean="0"/>
                      <a:t> 33%</a:t>
                    </a:r>
                    <a:endParaRPr lang="en-US" baseline="0" dirty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43C-C940-BD69-3F9EAD578316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
</a:t>
                    </a:r>
                    <a:r>
                      <a:rPr lang="ru-RU" baseline="0" dirty="0" smtClean="0"/>
                      <a:t>25 %</a:t>
                    </a:r>
                    <a:endParaRPr lang="en-US" baseline="0" dirty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43C-C940-BD69-3F9EAD578316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
</a:t>
                    </a:r>
                    <a:r>
                      <a:rPr lang="ru-RU" baseline="0" dirty="0" smtClean="0"/>
                      <a:t>27 %</a:t>
                    </a:r>
                    <a:endParaRPr lang="en-US" baseline="0" dirty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A2D3-374D-BCDE-50F57B3C63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Muller Narrow ExtraBold" pitchFamily="2" charset="0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Устанавливается следственными органами - 1</c:v>
                </c:pt>
                <c:pt idx="1">
                  <c:v>Ухудшение состояния здоровья - 1</c:v>
                </c:pt>
                <c:pt idx="2">
                  <c:v>Конструктивные особенности защитной маски - 1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0.01</c:v>
                </c:pt>
                <c:pt idx="1">
                  <c:v>0.01</c:v>
                </c:pt>
                <c:pt idx="2">
                  <c:v>0.01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3C-C940-BD69-3F9EAD57831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1351747097312132E-2"/>
          <c:y val="0.83164211300032087"/>
          <c:w val="0.93778297280369283"/>
          <c:h val="0.16835788699967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7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uller Narrow Light" pitchFamily="2" charset="0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043C-C940-BD69-3F9EAD57831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43C-C940-BD69-3F9EAD57831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043C-C940-BD69-3F9EAD57831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43C-C940-BD69-3F9EAD57831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A2D3-374D-BCDE-50F57B3C63B1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baseline="0" dirty="0" smtClean="0"/>
                      <a:t>33 </a:t>
                    </a:r>
                    <a:r>
                      <a:rPr lang="ru-RU" baseline="0" dirty="0" smtClean="0"/>
                      <a:t>%</a:t>
                    </a:r>
                    <a:endParaRPr lang="en-US" baseline="0" dirty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043C-C940-BD69-3F9EAD578316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33 </a:t>
                    </a:r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%</a:t>
                    </a:r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43C-C940-BD69-3F9EAD578316}"/>
                </c:ext>
              </c:extLst>
            </c:dLbl>
            <c:dLbl>
              <c:idx val="2"/>
              <c:layout>
                <c:manualLayout>
                  <c:x val="9.7487752605862843E-2"/>
                  <c:y val="1.7463792670996868E-2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33 </a:t>
                    </a:r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%</a:t>
                    </a:r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043C-C940-BD69-3F9EAD578316}"/>
                </c:ext>
              </c:extLst>
            </c:dLbl>
            <c:dLbl>
              <c:idx val="3"/>
              <c:layout>
                <c:manualLayout>
                  <c:x val="7.1609562318223741E-2"/>
                  <c:y val="-0.11919473940510865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7 %</a:t>
                    </a:r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43C-C940-BD69-3F9EAD578316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baseline="0" dirty="0" smtClean="0">
                        <a:solidFill>
                          <a:schemeClr val="tx1"/>
                        </a:solidFill>
                      </a:rPr>
                      <a:t>23 %</a:t>
                    </a:r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A2D3-374D-BCDE-50F57B3C63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Muller Narrow ExtraBold" pitchFamily="2" charset="0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Падение пострадавших с высоты ( при разнице высот, с высоты собственного роста) - 1</c:v>
                </c:pt>
                <c:pt idx="1">
                  <c:v>Транспортные происшествия- 1</c:v>
                </c:pt>
                <c:pt idx="2">
                  <c:v>Воздействие движущихся механизмов, деталей и оборудования, предметов - 1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0.01</c:v>
                </c:pt>
                <c:pt idx="1">
                  <c:v>0.01</c:v>
                </c:pt>
                <c:pt idx="2">
                  <c:v>0.01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43C-C940-BD69-3F9EAD57831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7011678822702456E-2"/>
          <c:y val="0.77025722787170692"/>
          <c:w val="0.94350442066977491"/>
          <c:h val="0.216588868172161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uller Narrow Light" pitchFamily="2" charset="0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0.47672</cdr:x>
      <cdr:y>0.2492</cdr:y>
    </cdr:from>
    <cdr:to>
      <cdr:x>0.5631</cdr:x>
      <cdr:y>0.32537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="" xmlns:a16="http://schemas.microsoft.com/office/drawing/2014/main" id="{64D808AC-4B12-5540-AD35-2EC7DA80A399}"/>
            </a:ext>
          </a:extLst>
        </cdr:cNvPr>
        <cdr:cNvSpPr txBox="1"/>
      </cdr:nvSpPr>
      <cdr:spPr>
        <a:xfrm xmlns:a="http://schemas.openxmlformats.org/drawingml/2006/main">
          <a:off x="5694073" y="1469047"/>
          <a:ext cx="1031753" cy="4490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i="0" dirty="0" smtClean="0">
              <a:solidFill>
                <a:schemeClr val="bg1"/>
              </a:solidFill>
              <a:latin typeface="Muller Narrow ExtraBold" pitchFamily="2" charset="0"/>
            </a:rPr>
            <a:t>33%</a:t>
          </a:r>
          <a:endParaRPr lang="ru-RU" sz="2000" b="1" i="0" dirty="0">
            <a:solidFill>
              <a:schemeClr val="bg1"/>
            </a:solidFill>
            <a:latin typeface="Muller Narrow ExtraBold" pitchFamily="2" charset="0"/>
          </a:endParaRPr>
        </a:p>
      </cdr:txBody>
    </cdr:sp>
  </cdr:relSizeAnchor>
  <cdr:relSizeAnchor xmlns:cdr="http://schemas.openxmlformats.org/drawingml/2006/chartDrawing">
    <cdr:from>
      <cdr:x>0</cdr:x>
      <cdr:y>0.32566</cdr:y>
    </cdr:from>
    <cdr:to>
      <cdr:x>0.09105</cdr:x>
      <cdr:y>0.40183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="" xmlns:a16="http://schemas.microsoft.com/office/drawing/2014/main" id="{D0E632C9-3DB8-304F-A1C4-A51832082BE6}"/>
            </a:ext>
          </a:extLst>
        </cdr:cNvPr>
        <cdr:cNvSpPr txBox="1"/>
      </cdr:nvSpPr>
      <cdr:spPr>
        <a:xfrm xmlns:a="http://schemas.openxmlformats.org/drawingml/2006/main">
          <a:off x="-171450" y="1919740"/>
          <a:ext cx="1087533" cy="4490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2000" b="1" i="0" dirty="0">
            <a:latin typeface="Muller Narrow ExtraBold" pitchFamily="2" charset="0"/>
          </a:endParaRPr>
        </a:p>
      </cdr:txBody>
    </cdr:sp>
  </cdr:relSizeAnchor>
  <cdr:relSizeAnchor xmlns:cdr="http://schemas.openxmlformats.org/drawingml/2006/chartDrawing">
    <cdr:from>
      <cdr:x>0.37124</cdr:x>
      <cdr:y>0.6064</cdr:y>
    </cdr:from>
    <cdr:to>
      <cdr:x>0.46054</cdr:x>
      <cdr:y>0.68519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="" xmlns:a16="http://schemas.microsoft.com/office/drawing/2014/main" id="{7AB09988-1D5B-B74C-A693-F4BF27E6AABD}"/>
            </a:ext>
          </a:extLst>
        </cdr:cNvPr>
        <cdr:cNvSpPr txBox="1"/>
      </cdr:nvSpPr>
      <cdr:spPr>
        <a:xfrm xmlns:a="http://schemas.openxmlformats.org/drawingml/2006/main">
          <a:off x="4434183" y="3574739"/>
          <a:ext cx="1066630" cy="4644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i="0" dirty="0" smtClean="0">
              <a:solidFill>
                <a:schemeClr val="bg1"/>
              </a:solidFill>
              <a:latin typeface="Muller Narrow ExtraBold" pitchFamily="2" charset="0"/>
            </a:rPr>
            <a:t>33</a:t>
          </a:r>
          <a:r>
            <a:rPr lang="en-US" sz="2000" b="1" i="0" dirty="0" smtClean="0">
              <a:solidFill>
                <a:schemeClr val="bg1"/>
              </a:solidFill>
              <a:latin typeface="Muller Narrow ExtraBold" pitchFamily="2" charset="0"/>
            </a:rPr>
            <a:t>%</a:t>
          </a:r>
          <a:endParaRPr lang="ru-RU" sz="2000" b="1" i="0" dirty="0">
            <a:solidFill>
              <a:schemeClr val="bg1"/>
            </a:solidFill>
            <a:latin typeface="Muller Narrow ExtraBold" pitchFamily="2" charset="0"/>
          </a:endParaRPr>
        </a:p>
      </cdr:txBody>
    </cdr:sp>
  </cdr:relSizeAnchor>
  <cdr:relSizeAnchor xmlns:cdr="http://schemas.openxmlformats.org/drawingml/2006/chartDrawing">
    <cdr:from>
      <cdr:x>0</cdr:x>
      <cdr:y>0.12099</cdr:y>
    </cdr:from>
    <cdr:to>
      <cdr:x>0.0998</cdr:x>
      <cdr:y>0.2313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="" xmlns:a16="http://schemas.microsoft.com/office/drawing/2014/main" id="{CE3A2A40-7D20-A64B-AC6D-9694A7C06A2A}"/>
            </a:ext>
          </a:extLst>
        </cdr:cNvPr>
        <cdr:cNvSpPr txBox="1"/>
      </cdr:nvSpPr>
      <cdr:spPr>
        <a:xfrm xmlns:a="http://schemas.openxmlformats.org/drawingml/2006/main">
          <a:off x="0" y="713245"/>
          <a:ext cx="1192046" cy="6502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2000" b="1" i="0" dirty="0">
            <a:solidFill>
              <a:schemeClr val="tx1"/>
            </a:solidFill>
            <a:latin typeface="Muller Narrow ExtraBold" pitchFamily="2" charset="0"/>
          </a:endParaRPr>
        </a:p>
      </cdr:txBody>
    </cdr:sp>
  </cdr:relSizeAnchor>
  <cdr:relSizeAnchor xmlns:cdr="http://schemas.openxmlformats.org/drawingml/2006/chartDrawing">
    <cdr:from>
      <cdr:x>0</cdr:x>
      <cdr:y>0.23153</cdr:y>
    </cdr:from>
    <cdr:to>
      <cdr:x>0.07004</cdr:x>
      <cdr:y>0.29456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="" xmlns:a16="http://schemas.microsoft.com/office/drawing/2014/main" id="{A14B97DD-AAA1-8B4B-917E-A340838246E6}"/>
            </a:ext>
          </a:extLst>
        </cdr:cNvPr>
        <cdr:cNvSpPr txBox="1"/>
      </cdr:nvSpPr>
      <cdr:spPr>
        <a:xfrm xmlns:a="http://schemas.openxmlformats.org/drawingml/2006/main">
          <a:off x="0" y="1364896"/>
          <a:ext cx="836583" cy="3715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2000" b="1" i="0" dirty="0">
            <a:solidFill>
              <a:schemeClr val="bg1"/>
            </a:solidFill>
            <a:latin typeface="Muller Narrow ExtraBold" pitchFamily="2" charset="0"/>
          </a:endParaRPr>
        </a:p>
      </cdr:txBody>
    </cdr:sp>
  </cdr:relSizeAnchor>
  <cdr:relSizeAnchor xmlns:cdr="http://schemas.openxmlformats.org/drawingml/2006/chartDrawing">
    <cdr:from>
      <cdr:x>0.0107</cdr:x>
      <cdr:y>0.02743</cdr:y>
    </cdr:from>
    <cdr:to>
      <cdr:x>0.09299</cdr:x>
      <cdr:y>0.11148</cdr:y>
    </cdr:to>
    <cdr:sp macro="" textlink="">
      <cdr:nvSpPr>
        <cdr:cNvPr id="7" name="TextBox 6">
          <a:extLst xmlns:a="http://schemas.openxmlformats.org/drawingml/2006/main">
            <a:ext uri="{FF2B5EF4-FFF2-40B4-BE49-F238E27FC236}">
              <a16:creationId xmlns="" xmlns:a16="http://schemas.microsoft.com/office/drawing/2014/main" id="{980B7899-E9CC-4C46-949E-3688F8A132D1}"/>
            </a:ext>
          </a:extLst>
        </cdr:cNvPr>
        <cdr:cNvSpPr txBox="1"/>
      </cdr:nvSpPr>
      <cdr:spPr>
        <a:xfrm xmlns:a="http://schemas.openxmlformats.org/drawingml/2006/main">
          <a:off x="127748" y="161680"/>
          <a:ext cx="982901" cy="4954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i="0" dirty="0" smtClean="0">
              <a:latin typeface="Muller Narrow ExtraBold" pitchFamily="2" charset="0"/>
            </a:rPr>
            <a:t> </a:t>
          </a:r>
          <a:endParaRPr lang="ru-RU" sz="2000" b="1" i="0" dirty="0">
            <a:latin typeface="Muller Narrow ExtraBold" pitchFamily="2" charset="0"/>
          </a:endParaRPr>
        </a:p>
      </cdr:txBody>
    </cdr:sp>
  </cdr:relSizeAnchor>
  <cdr:relSizeAnchor xmlns:cdr="http://schemas.openxmlformats.org/drawingml/2006/chartDrawing">
    <cdr:from>
      <cdr:x>0.23082</cdr:x>
      <cdr:y>0.26566</cdr:y>
    </cdr:from>
    <cdr:to>
      <cdr:x>0.30349</cdr:x>
      <cdr:y>0.37597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="" xmlns:a16="http://schemas.microsoft.com/office/drawing/2014/main" id="{1027A94A-AA55-424B-8FB9-8E6518423EB9}"/>
            </a:ext>
          </a:extLst>
        </cdr:cNvPr>
        <cdr:cNvSpPr txBox="1"/>
      </cdr:nvSpPr>
      <cdr:spPr>
        <a:xfrm xmlns:a="http://schemas.openxmlformats.org/drawingml/2006/main">
          <a:off x="2756945" y="1566035"/>
          <a:ext cx="868101" cy="6502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2000" b="1" i="0" dirty="0" smtClean="0">
              <a:solidFill>
                <a:schemeClr val="bg1"/>
              </a:solidFill>
              <a:latin typeface="Muller Narrow ExtraBold" pitchFamily="2" charset="0"/>
            </a:rPr>
            <a:t>33</a:t>
          </a:r>
          <a:r>
            <a:rPr lang="en-US" sz="2000" b="1" i="0" dirty="0" smtClean="0">
              <a:solidFill>
                <a:schemeClr val="bg1"/>
              </a:solidFill>
              <a:latin typeface="Muller Narrow ExtraBold" pitchFamily="2" charset="0"/>
            </a:rPr>
            <a:t>%</a:t>
          </a:r>
          <a:endParaRPr lang="ru-RU" sz="2000" b="1" i="0" dirty="0">
            <a:solidFill>
              <a:schemeClr val="bg1"/>
            </a:solidFill>
            <a:latin typeface="Muller Narrow ExtraBold" pitchFamily="2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082EF-BA8F-1D4E-82E9-CEC4553B62CD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552450" y="1241425"/>
            <a:ext cx="56927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2D45D-5942-6A46-ADA1-0B5F8B01E5F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06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309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617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2926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234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1543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851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0160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4468" algn="l" defTabSz="18286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9953" y="1178222"/>
            <a:ext cx="9179719" cy="2506427"/>
          </a:xfrm>
        </p:spPr>
        <p:txBody>
          <a:bodyPr anchor="b"/>
          <a:lstStyle>
            <a:lvl1pPr algn="ctr"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9953" y="3781306"/>
            <a:ext cx="9179719" cy="1738167"/>
          </a:xfrm>
        </p:spPr>
        <p:txBody>
          <a:bodyPr/>
          <a:lstStyle>
            <a:lvl1pPr marL="0" indent="0" algn="ctr">
              <a:buNone/>
              <a:defRPr sz="2409"/>
            </a:lvl1pPr>
            <a:lvl2pPr marL="458983" indent="0" algn="ctr">
              <a:buNone/>
              <a:defRPr sz="2008"/>
            </a:lvl2pPr>
            <a:lvl3pPr marL="917966" indent="0" algn="ctr">
              <a:buNone/>
              <a:defRPr sz="1807"/>
            </a:lvl3pPr>
            <a:lvl4pPr marL="1376949" indent="0" algn="ctr">
              <a:buNone/>
              <a:defRPr sz="1606"/>
            </a:lvl4pPr>
            <a:lvl5pPr marL="1835932" indent="0" algn="ctr">
              <a:buNone/>
              <a:defRPr sz="1606"/>
            </a:lvl5pPr>
            <a:lvl6pPr marL="2294915" indent="0" algn="ctr">
              <a:buNone/>
              <a:defRPr sz="1606"/>
            </a:lvl6pPr>
            <a:lvl7pPr marL="2753898" indent="0" algn="ctr">
              <a:buNone/>
              <a:defRPr sz="1606"/>
            </a:lvl7pPr>
            <a:lvl8pPr marL="3212882" indent="0" algn="ctr">
              <a:buNone/>
              <a:defRPr sz="1606"/>
            </a:lvl8pPr>
            <a:lvl9pPr marL="3671865" indent="0" algn="ctr">
              <a:buNone/>
              <a:defRPr sz="1606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136D5-D654-D24E-A672-F046D980ACFC}" type="datetime1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327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994D-0C2E-054B-B81B-537B2F34D486}" type="datetime1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915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58982" y="383297"/>
            <a:ext cx="2639169" cy="610108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1474" y="383297"/>
            <a:ext cx="7764512" cy="6101085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7999-807F-514F-9C58-CCA0BF735DC9}" type="datetime1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79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386B-C8DA-A64B-8B9C-FD28215BAE07}" type="datetime1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119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99" y="1794830"/>
            <a:ext cx="10556677" cy="2994714"/>
          </a:xfrm>
        </p:spPr>
        <p:txBody>
          <a:bodyPr anchor="b"/>
          <a:lstStyle>
            <a:lvl1pPr>
              <a:defRPr sz="602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099" y="4817875"/>
            <a:ext cx="10556677" cy="1574849"/>
          </a:xfrm>
        </p:spPr>
        <p:txBody>
          <a:bodyPr/>
          <a:lstStyle>
            <a:lvl1pPr marL="0" indent="0">
              <a:buNone/>
              <a:defRPr sz="2409">
                <a:solidFill>
                  <a:schemeClr val="tx1">
                    <a:tint val="75000"/>
                  </a:schemeClr>
                </a:solidFill>
              </a:defRPr>
            </a:lvl1pPr>
            <a:lvl2pPr marL="458983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7966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6949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593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49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3898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288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186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5F3F2B-851B-E642-8031-1AFDAC0D5D8F}" type="datetime1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066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1474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310" y="1916484"/>
            <a:ext cx="5201841" cy="4567898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110B-14BA-2648-9C85-9ACAEDAB5D5C}" type="datetime1">
              <a:rPr lang="ru-RU" smtClean="0"/>
              <a:pPr/>
              <a:t>15.04.2020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27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8" y="383297"/>
            <a:ext cx="10556677" cy="13915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069" y="1764832"/>
            <a:ext cx="51779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069" y="2629749"/>
            <a:ext cx="51779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310" y="1764832"/>
            <a:ext cx="5203435" cy="864917"/>
          </a:xfrm>
        </p:spPr>
        <p:txBody>
          <a:bodyPr anchor="b"/>
          <a:lstStyle>
            <a:lvl1pPr marL="0" indent="0">
              <a:buNone/>
              <a:defRPr sz="2409" b="1"/>
            </a:lvl1pPr>
            <a:lvl2pPr marL="458983" indent="0">
              <a:buNone/>
              <a:defRPr sz="2008" b="1"/>
            </a:lvl2pPr>
            <a:lvl3pPr marL="917966" indent="0">
              <a:buNone/>
              <a:defRPr sz="1807" b="1"/>
            </a:lvl3pPr>
            <a:lvl4pPr marL="1376949" indent="0">
              <a:buNone/>
              <a:defRPr sz="1606" b="1"/>
            </a:lvl4pPr>
            <a:lvl5pPr marL="1835932" indent="0">
              <a:buNone/>
              <a:defRPr sz="1606" b="1"/>
            </a:lvl5pPr>
            <a:lvl6pPr marL="2294915" indent="0">
              <a:buNone/>
              <a:defRPr sz="1606" b="1"/>
            </a:lvl6pPr>
            <a:lvl7pPr marL="2753898" indent="0">
              <a:buNone/>
              <a:defRPr sz="1606" b="1"/>
            </a:lvl7pPr>
            <a:lvl8pPr marL="3212882" indent="0">
              <a:buNone/>
              <a:defRPr sz="1606" b="1"/>
            </a:lvl8pPr>
            <a:lvl9pPr marL="3671865" indent="0">
              <a:buNone/>
              <a:defRPr sz="1606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6310" y="2629749"/>
            <a:ext cx="5203435" cy="3867965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1A2F9-A925-7C41-A2F8-8CEFE8397EEF}" type="datetime1">
              <a:rPr lang="ru-RU" smtClean="0"/>
              <a:pPr/>
              <a:t>15.04.2020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619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610CD-251B-8D4E-80EC-8EE557DEB270}" type="datetime1">
              <a:rPr lang="ru-RU" smtClean="0"/>
              <a:pPr/>
              <a:t>15.04.2020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16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A2EDD-EB01-004F-A77D-A44AD5F7C663}" type="datetime1">
              <a:rPr lang="ru-RU" smtClean="0"/>
              <a:pPr/>
              <a:t>15.04.2020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61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3435" y="1036569"/>
            <a:ext cx="6196310" cy="5116178"/>
          </a:xfrm>
        </p:spPr>
        <p:txBody>
          <a:bodyPr/>
          <a:lstStyle>
            <a:lvl1pPr>
              <a:defRPr sz="3212"/>
            </a:lvl1pPr>
            <a:lvl2pPr>
              <a:defRPr sz="2811"/>
            </a:lvl2pPr>
            <a:lvl3pPr>
              <a:defRPr sz="2409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B937-F672-974A-A4F0-0DDE3DA5A3A9}" type="datetime1">
              <a:rPr lang="ru-RU" smtClean="0"/>
              <a:pPr/>
              <a:t>15.04.2020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503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069" y="479954"/>
            <a:ext cx="3947597" cy="1679840"/>
          </a:xfrm>
        </p:spPr>
        <p:txBody>
          <a:bodyPr anchor="b"/>
          <a:lstStyle>
            <a:lvl1pPr>
              <a:defRPr sz="3212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3435" y="1036569"/>
            <a:ext cx="6196310" cy="5116178"/>
          </a:xfrm>
        </p:spPr>
        <p:txBody>
          <a:bodyPr anchor="t"/>
          <a:lstStyle>
            <a:lvl1pPr marL="0" indent="0">
              <a:buNone/>
              <a:defRPr sz="3212"/>
            </a:lvl1pPr>
            <a:lvl2pPr marL="458983" indent="0">
              <a:buNone/>
              <a:defRPr sz="2811"/>
            </a:lvl2pPr>
            <a:lvl3pPr marL="917966" indent="0">
              <a:buNone/>
              <a:defRPr sz="2409"/>
            </a:lvl3pPr>
            <a:lvl4pPr marL="1376949" indent="0">
              <a:buNone/>
              <a:defRPr sz="2008"/>
            </a:lvl4pPr>
            <a:lvl5pPr marL="1835932" indent="0">
              <a:buNone/>
              <a:defRPr sz="2008"/>
            </a:lvl5pPr>
            <a:lvl6pPr marL="2294915" indent="0">
              <a:buNone/>
              <a:defRPr sz="2008"/>
            </a:lvl6pPr>
            <a:lvl7pPr marL="2753898" indent="0">
              <a:buNone/>
              <a:defRPr sz="2008"/>
            </a:lvl7pPr>
            <a:lvl8pPr marL="3212882" indent="0">
              <a:buNone/>
              <a:defRPr sz="2008"/>
            </a:lvl8pPr>
            <a:lvl9pPr marL="3671865" indent="0">
              <a:buNone/>
              <a:defRPr sz="2008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069" y="2159794"/>
            <a:ext cx="3947597" cy="4001285"/>
          </a:xfrm>
        </p:spPr>
        <p:txBody>
          <a:bodyPr/>
          <a:lstStyle>
            <a:lvl1pPr marL="0" indent="0">
              <a:buNone/>
              <a:defRPr sz="1606"/>
            </a:lvl1pPr>
            <a:lvl2pPr marL="458983" indent="0">
              <a:buNone/>
              <a:defRPr sz="1405"/>
            </a:lvl2pPr>
            <a:lvl3pPr marL="917966" indent="0">
              <a:buNone/>
              <a:defRPr sz="1205"/>
            </a:lvl3pPr>
            <a:lvl4pPr marL="1376949" indent="0">
              <a:buNone/>
              <a:defRPr sz="1004"/>
            </a:lvl4pPr>
            <a:lvl5pPr marL="1835932" indent="0">
              <a:buNone/>
              <a:defRPr sz="1004"/>
            </a:lvl5pPr>
            <a:lvl6pPr marL="2294915" indent="0">
              <a:buNone/>
              <a:defRPr sz="1004"/>
            </a:lvl6pPr>
            <a:lvl7pPr marL="2753898" indent="0">
              <a:buNone/>
              <a:defRPr sz="1004"/>
            </a:lvl7pPr>
            <a:lvl8pPr marL="3212882" indent="0">
              <a:buNone/>
              <a:defRPr sz="1004"/>
            </a:lvl8pPr>
            <a:lvl9pPr marL="3671865" indent="0">
              <a:buNone/>
              <a:defRPr sz="1004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D22D-5E39-8F4C-B7FD-D0F9E543B3CD}" type="datetime1">
              <a:rPr lang="ru-RU" smtClean="0"/>
              <a:pPr/>
              <a:t>15.04.2020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98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1474" y="383297"/>
            <a:ext cx="1055667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474" y="1916484"/>
            <a:ext cx="1055667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1474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D3140-0CDD-0A42-841C-3D3BA030B895}" type="datetime1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4376" y="6672697"/>
            <a:ext cx="4130873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4235" y="6672697"/>
            <a:ext cx="2753916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A689C-0428-2041-A422-96CC7CA8793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208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7966" rtl="0" eaLnBrk="1" latinLnBrk="0" hangingPunct="1">
        <a:lnSpc>
          <a:spcPct val="90000"/>
        </a:lnSpc>
        <a:spcBef>
          <a:spcPct val="0"/>
        </a:spcBef>
        <a:buNone/>
        <a:defRPr sz="44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492" indent="-229492" algn="l" defTabSz="917966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475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09" kern="1200">
          <a:solidFill>
            <a:schemeClr val="tx1"/>
          </a:solidFill>
          <a:latin typeface="+mn-lt"/>
          <a:ea typeface="+mn-ea"/>
          <a:cs typeface="+mn-cs"/>
        </a:defRPr>
      </a:lvl2pPr>
      <a:lvl3pPr marL="1147458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441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424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407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390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373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356" indent="-229492" algn="l" defTabSz="917966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8983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7966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6949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593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491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3898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2882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1865" algn="l" defTabSz="917966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13E5FE43-CD68-C342-9095-2FE190F9DEAB}"/>
              </a:ext>
            </a:extLst>
          </p:cNvPr>
          <p:cNvSpPr/>
          <p:nvPr/>
        </p:nvSpPr>
        <p:spPr>
          <a:xfrm>
            <a:off x="1350" y="2379542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4699995B-5023-024E-9307-89A9FE434F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A5D04965-F4A5-F14E-8831-9BBA7A96443C}"/>
              </a:ext>
            </a:extLst>
          </p:cNvPr>
          <p:cNvSpPr/>
          <p:nvPr/>
        </p:nvSpPr>
        <p:spPr>
          <a:xfrm>
            <a:off x="1521672" y="2936099"/>
            <a:ext cx="10416328" cy="3683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99"/>
              </a:lnSpc>
            </a:pPr>
            <a:r>
              <a:rPr lang="ru-RU" sz="6000" b="1" dirty="0">
                <a:solidFill>
                  <a:schemeClr val="bg1"/>
                </a:solidFill>
                <a:latin typeface="Muller Narrow ExtraBold" pitchFamily="2" charset="0"/>
              </a:rPr>
              <a:t>Мониторинг производственного травматизма с тяжелыми последствиями в организациях Мурманской области за </a:t>
            </a:r>
            <a:endParaRPr lang="ru-RU" sz="6000" b="1" dirty="0" smtClean="0">
              <a:solidFill>
                <a:schemeClr val="bg1"/>
              </a:solidFill>
              <a:latin typeface="Muller Narrow ExtraBold" pitchFamily="2" charset="0"/>
            </a:endParaRPr>
          </a:p>
          <a:p>
            <a:pPr>
              <a:lnSpc>
                <a:spcPts val="5599"/>
              </a:lnSpc>
            </a:pPr>
            <a:r>
              <a:rPr lang="en-US" sz="6000" b="1" dirty="0" smtClean="0">
                <a:solidFill>
                  <a:schemeClr val="bg1"/>
                </a:solidFill>
                <a:latin typeface="Muller Narrow ExtraBold" pitchFamily="2" charset="0"/>
              </a:rPr>
              <a:t>1 </a:t>
            </a:r>
            <a:r>
              <a:rPr lang="ru-RU" sz="6000" b="1" dirty="0" smtClean="0">
                <a:solidFill>
                  <a:schemeClr val="bg1"/>
                </a:solidFill>
                <a:latin typeface="Muller Narrow ExtraBold" pitchFamily="2" charset="0"/>
              </a:rPr>
              <a:t>квартал 2020 года</a:t>
            </a:r>
            <a:endParaRPr lang="ru-RU" sz="6000" b="1" dirty="0">
              <a:solidFill>
                <a:schemeClr val="bg1"/>
              </a:solidFill>
              <a:latin typeface="Muller Narrow ExtraBol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734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-1" y="38678"/>
            <a:ext cx="125498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Muller Narrow Light" pitchFamily="2" charset="0"/>
              </a:rPr>
              <a:t>ПРОИЗВОДСТВЕННЫЙ ТРАВМАТИЗМ В МУРМАНСКОЙ ОБЛАСТИ</a:t>
            </a:r>
          </a:p>
        </p:txBody>
      </p:sp>
      <p:sp>
        <p:nvSpPr>
          <p:cNvPr id="10" name="Номер слайда 1">
            <a:extLst>
              <a:ext uri="{FF2B5EF4-FFF2-40B4-BE49-F238E27FC236}">
                <a16:creationId xmlns="" xmlns:a16="http://schemas.microsoft.com/office/drawing/2014/main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2</a:t>
            </a:fld>
            <a:endParaRPr lang="ru-RU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="" xmlns:a16="http://schemas.microsoft.com/office/drawing/2014/main" id="{7A0D24FD-4F97-674B-8BAD-21F4C68614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68241541"/>
              </p:ext>
            </p:extLst>
          </p:nvPr>
        </p:nvGraphicFramePr>
        <p:xfrm>
          <a:off x="100014" y="879740"/>
          <a:ext cx="12015786" cy="5792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7484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-1" y="38678"/>
            <a:ext cx="1254980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dirty="0">
                <a:latin typeface="Muller Narrow Light" pitchFamily="2" charset="0"/>
              </a:rPr>
              <a:t>РАСПРЕДЕЛЕНИЕ НЕСЧАСТНЫХ СЛУЧАЕВ ПО ВИДАМ ЭКОНОМИЧЕСКОЙ ДЕЯТЕЛЬНОСТИ</a:t>
            </a:r>
          </a:p>
        </p:txBody>
      </p:sp>
      <p:sp>
        <p:nvSpPr>
          <p:cNvPr id="10" name="Номер слайда 1">
            <a:extLst>
              <a:ext uri="{FF2B5EF4-FFF2-40B4-BE49-F238E27FC236}">
                <a16:creationId xmlns="" xmlns:a16="http://schemas.microsoft.com/office/drawing/2014/main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3</a:t>
            </a:fld>
            <a:endParaRPr lang="ru-RU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="" xmlns:a16="http://schemas.microsoft.com/office/drawing/2014/main" id="{7A0D24FD-4F97-674B-8BAD-21F4C68614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02886405"/>
              </p:ext>
            </p:extLst>
          </p:nvPr>
        </p:nvGraphicFramePr>
        <p:xfrm>
          <a:off x="171450" y="777706"/>
          <a:ext cx="11944350" cy="5894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5354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-1" y="38678"/>
            <a:ext cx="1254980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dirty="0">
                <a:latin typeface="Muller Narrow Light" pitchFamily="2" charset="0"/>
              </a:rPr>
              <a:t>РАСПРЕДЕЛЕНИЕ НЕСЧАСТНЫХ СЛУЧАЕВ ПО ПРИЧИНАМ</a:t>
            </a:r>
          </a:p>
        </p:txBody>
      </p:sp>
      <p:sp>
        <p:nvSpPr>
          <p:cNvPr id="10" name="Номер слайда 1">
            <a:extLst>
              <a:ext uri="{FF2B5EF4-FFF2-40B4-BE49-F238E27FC236}">
                <a16:creationId xmlns="" xmlns:a16="http://schemas.microsoft.com/office/drawing/2014/main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4</a:t>
            </a:fld>
            <a:endParaRPr lang="ru-RU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="" xmlns:a16="http://schemas.microsoft.com/office/drawing/2014/main" id="{7A0D24FD-4F97-674B-8BAD-21F4C68614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51733854"/>
              </p:ext>
            </p:extLst>
          </p:nvPr>
        </p:nvGraphicFramePr>
        <p:xfrm>
          <a:off x="471488" y="879740"/>
          <a:ext cx="11158537" cy="5792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0119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-1" y="38678"/>
            <a:ext cx="1254980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700" dirty="0">
                <a:latin typeface="Muller Narrow Light" pitchFamily="2" charset="0"/>
              </a:rPr>
              <a:t>РАСПРЕДЕЛЕНИЕ НЕСЧАСТНЫХ СЛУЧАЕВ ПО ВИДАМ (ТИПАМ) ПРОИСШЕСТВИЙ</a:t>
            </a:r>
          </a:p>
        </p:txBody>
      </p:sp>
      <p:sp>
        <p:nvSpPr>
          <p:cNvPr id="10" name="Номер слайда 1">
            <a:extLst>
              <a:ext uri="{FF2B5EF4-FFF2-40B4-BE49-F238E27FC236}">
                <a16:creationId xmlns="" xmlns:a16="http://schemas.microsoft.com/office/drawing/2014/main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5</a:t>
            </a:fld>
            <a:endParaRPr lang="ru-RU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="" xmlns:a16="http://schemas.microsoft.com/office/drawing/2014/main" id="{7A0D24FD-4F97-674B-8BAD-21F4C68614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6298261"/>
              </p:ext>
            </p:extLst>
          </p:nvPr>
        </p:nvGraphicFramePr>
        <p:xfrm>
          <a:off x="0" y="879740"/>
          <a:ext cx="11630025" cy="57929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9086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63A5BFE0-E91D-0D46-B321-6319175DD0AB}"/>
              </a:ext>
            </a:extLst>
          </p:cNvPr>
          <p:cNvSpPr/>
          <p:nvPr/>
        </p:nvSpPr>
        <p:spPr>
          <a:xfrm>
            <a:off x="2697" y="777706"/>
            <a:ext cx="12236928" cy="5928418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8C567C77-E1F5-B046-BA27-CDE1EB8EB7EF}"/>
              </a:ext>
            </a:extLst>
          </p:cNvPr>
          <p:cNvSpPr/>
          <p:nvPr/>
        </p:nvSpPr>
        <p:spPr>
          <a:xfrm>
            <a:off x="0" y="-43590"/>
            <a:ext cx="125498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600" dirty="0">
                <a:latin typeface="Muller Narrow Light" pitchFamily="2" charset="0"/>
              </a:rPr>
              <a:t>ДИНАМИКА НЕСЧАСТНЫХ СЛУЧАЕВ НА ПРОИЗВОДСТВЕ С ТЯЖЕЛЫМИ ПОСЛЕДСТВИЯМИ </a:t>
            </a:r>
            <a:r>
              <a:rPr lang="en-US" sz="2600" dirty="0">
                <a:latin typeface="Muller Narrow Light" pitchFamily="2" charset="0"/>
              </a:rPr>
              <a:t>           </a:t>
            </a:r>
            <a:r>
              <a:rPr lang="ru-RU" sz="2600" dirty="0">
                <a:latin typeface="Muller Narrow Light" pitchFamily="2" charset="0"/>
              </a:rPr>
              <a:t>В СРАВНЕНИИ С </a:t>
            </a:r>
            <a:r>
              <a:rPr lang="ru-RU" sz="2600" dirty="0" smtClean="0">
                <a:latin typeface="Muller Narrow Light" pitchFamily="2" charset="0"/>
              </a:rPr>
              <a:t>2016 </a:t>
            </a:r>
            <a:r>
              <a:rPr lang="ru-RU" sz="2600" dirty="0">
                <a:latin typeface="Muller Narrow Light" pitchFamily="2" charset="0"/>
              </a:rPr>
              <a:t>– </a:t>
            </a:r>
            <a:r>
              <a:rPr lang="ru-RU" sz="2600" dirty="0" smtClean="0">
                <a:latin typeface="Muller Narrow Light" pitchFamily="2" charset="0"/>
              </a:rPr>
              <a:t>2019 </a:t>
            </a:r>
            <a:r>
              <a:rPr lang="ru-RU" sz="2600" dirty="0" err="1">
                <a:latin typeface="Muller Narrow Light" pitchFamily="2" charset="0"/>
              </a:rPr>
              <a:t>гг</a:t>
            </a:r>
            <a:r>
              <a:rPr lang="en-US" sz="2600" dirty="0">
                <a:latin typeface="Muller Narrow Light" pitchFamily="2" charset="0"/>
              </a:rPr>
              <a:t>.</a:t>
            </a:r>
            <a:endParaRPr lang="ru-RU" sz="2600" dirty="0">
              <a:latin typeface="Muller Narrow Light" pitchFamily="2" charset="0"/>
            </a:endParaRPr>
          </a:p>
        </p:txBody>
      </p:sp>
      <p:sp>
        <p:nvSpPr>
          <p:cNvPr id="10" name="Номер слайда 1">
            <a:extLst>
              <a:ext uri="{FF2B5EF4-FFF2-40B4-BE49-F238E27FC236}">
                <a16:creationId xmlns="" xmlns:a16="http://schemas.microsoft.com/office/drawing/2014/main" id="{68D8E1A3-B80A-274C-9B65-C3746CA77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4235" y="6672697"/>
            <a:ext cx="2753916" cy="383297"/>
          </a:xfrm>
        </p:spPr>
        <p:txBody>
          <a:bodyPr/>
          <a:lstStyle/>
          <a:p>
            <a:fld id="{8AEA689C-0428-2041-A422-96CC7CA87939}" type="slidenum">
              <a:rPr lang="ru-RU" smtClean="0"/>
              <a:pPr/>
              <a:t>6</a:t>
            </a:fld>
            <a:endParaRPr lang="ru-RU" dirty="0"/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="" xmlns:a16="http://schemas.microsoft.com/office/drawing/2014/main" id="{AA3C43F8-8A9B-DF43-AB32-13D6C5DA74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746513"/>
              </p:ext>
            </p:extLst>
          </p:nvPr>
        </p:nvGraphicFramePr>
        <p:xfrm>
          <a:off x="484484" y="1165489"/>
          <a:ext cx="11645605" cy="5507018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329121">
                  <a:extLst>
                    <a:ext uri="{9D8B030D-6E8A-4147-A177-3AD203B41FA5}">
                      <a16:colId xmlns="" xmlns:a16="http://schemas.microsoft.com/office/drawing/2014/main" val="3124924113"/>
                    </a:ext>
                  </a:extLst>
                </a:gridCol>
                <a:gridCol w="2329121">
                  <a:extLst>
                    <a:ext uri="{9D8B030D-6E8A-4147-A177-3AD203B41FA5}">
                      <a16:colId xmlns="" xmlns:a16="http://schemas.microsoft.com/office/drawing/2014/main" val="215260258"/>
                    </a:ext>
                  </a:extLst>
                </a:gridCol>
                <a:gridCol w="2329121">
                  <a:extLst>
                    <a:ext uri="{9D8B030D-6E8A-4147-A177-3AD203B41FA5}">
                      <a16:colId xmlns="" xmlns:a16="http://schemas.microsoft.com/office/drawing/2014/main" val="1139690700"/>
                    </a:ext>
                  </a:extLst>
                </a:gridCol>
                <a:gridCol w="2329121">
                  <a:extLst>
                    <a:ext uri="{9D8B030D-6E8A-4147-A177-3AD203B41FA5}">
                      <a16:colId xmlns="" xmlns:a16="http://schemas.microsoft.com/office/drawing/2014/main" val="1057909463"/>
                    </a:ext>
                  </a:extLst>
                </a:gridCol>
                <a:gridCol w="2329121">
                  <a:extLst>
                    <a:ext uri="{9D8B030D-6E8A-4147-A177-3AD203B41FA5}">
                      <a16:colId xmlns="" xmlns:a16="http://schemas.microsoft.com/office/drawing/2014/main" val="3305628439"/>
                    </a:ext>
                  </a:extLst>
                </a:gridCol>
              </a:tblGrid>
              <a:tr h="1078495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latin typeface="Muller Narrow ExtraBold" pitchFamily="2" charset="0"/>
                        </a:rPr>
                        <a:t>ГОД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latin typeface="Muller Narrow ExtraBold" pitchFamily="2" charset="0"/>
                        </a:rPr>
                        <a:t>2016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latin typeface="Muller Narrow ExtraBold" pitchFamily="2" charset="0"/>
                        </a:rPr>
                        <a:t>2017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latin typeface="Muller Narrow ExtraBold" pitchFamily="2" charset="0"/>
                        </a:rPr>
                        <a:t>2018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latin typeface="Muller Narrow ExtraBold" pitchFamily="2" charset="0"/>
                        </a:rPr>
                        <a:t>2019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850191365"/>
                  </a:ext>
                </a:extLst>
              </a:tr>
              <a:tr h="1078495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Общее количество несчастных случаев с тяжелыми последствиями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39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886581650"/>
                  </a:ext>
                </a:extLst>
              </a:tr>
              <a:tr h="1078495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Количество несчастных случаев со смертельным исходом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569096092"/>
                  </a:ext>
                </a:extLst>
              </a:tr>
              <a:tr h="1078495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Количество групповых несчастных случаев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61656796"/>
                  </a:ext>
                </a:extLst>
              </a:tr>
              <a:tr h="1078495">
                <a:tc>
                  <a:txBody>
                    <a:bodyPr/>
                    <a:lstStyle/>
                    <a:p>
                      <a:pPr algn="ctr"/>
                      <a:r>
                        <a:rPr lang="ru-RU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Количество тяжелых несчастных случаев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33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i="0" dirty="0">
                          <a:solidFill>
                            <a:schemeClr val="tx1"/>
                          </a:solidFill>
                          <a:latin typeface="Muller Narrow ExtraBold" pitchFamily="2" charset="0"/>
                        </a:rPr>
                        <a:t>27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4033754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71273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6655152D-456C-5E4D-9F23-F91BF730ABA5}"/>
              </a:ext>
            </a:extLst>
          </p:cNvPr>
          <p:cNvSpPr/>
          <p:nvPr/>
        </p:nvSpPr>
        <p:spPr>
          <a:xfrm>
            <a:off x="1350" y="2379542"/>
            <a:ext cx="12236928" cy="4819771"/>
          </a:xfrm>
          <a:prstGeom prst="rect">
            <a:avLst/>
          </a:prstGeom>
          <a:solidFill>
            <a:srgbClr val="0082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99" dirty="0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3318F8B2-B166-5E46-A87C-5E2B7B10EE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517" y="683077"/>
            <a:ext cx="3429532" cy="1008686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705440C4-E74B-1944-B487-7211DD8801A7}"/>
              </a:ext>
            </a:extLst>
          </p:cNvPr>
          <p:cNvSpPr/>
          <p:nvPr/>
        </p:nvSpPr>
        <p:spPr>
          <a:xfrm>
            <a:off x="1574423" y="4159532"/>
            <a:ext cx="9108873" cy="834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599"/>
              </a:lnSpc>
            </a:pPr>
            <a:r>
              <a:rPr lang="ru-RU" sz="7199" b="1" dirty="0">
                <a:solidFill>
                  <a:schemeClr val="bg1"/>
                </a:solidFill>
                <a:latin typeface="Muller Narrow ExtraBold" pitchFamily="2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0696403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2481</TotalTime>
  <Words>143</Words>
  <Application>Microsoft Office PowerPoint</Application>
  <PresentationFormat>Произвольный</PresentationFormat>
  <Paragraphs>57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user</cp:lastModifiedBy>
  <cp:revision>156</cp:revision>
  <cp:lastPrinted>2020-04-15T06:37:29Z</cp:lastPrinted>
  <dcterms:created xsi:type="dcterms:W3CDTF">2019-09-18T12:34:40Z</dcterms:created>
  <dcterms:modified xsi:type="dcterms:W3CDTF">2020-04-15T06:55:47Z</dcterms:modified>
</cp:coreProperties>
</file>