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329" r:id="rId3"/>
    <p:sldId id="330" r:id="rId4"/>
    <p:sldId id="346" r:id="rId5"/>
    <p:sldId id="333" r:id="rId6"/>
    <p:sldId id="331" r:id="rId7"/>
    <p:sldId id="332" r:id="rId8"/>
    <p:sldId id="335" r:id="rId9"/>
    <p:sldId id="334" r:id="rId10"/>
    <p:sldId id="336" r:id="rId11"/>
    <p:sldId id="347" r:id="rId12"/>
    <p:sldId id="338" r:id="rId13"/>
    <p:sldId id="339" r:id="rId14"/>
    <p:sldId id="340" r:id="rId15"/>
    <p:sldId id="341" r:id="rId16"/>
    <p:sldId id="342" r:id="rId17"/>
    <p:sldId id="319" r:id="rId18"/>
    <p:sldId id="320" r:id="rId19"/>
    <p:sldId id="321" r:id="rId20"/>
    <p:sldId id="323" r:id="rId21"/>
    <p:sldId id="324" r:id="rId22"/>
    <p:sldId id="348" r:id="rId23"/>
    <p:sldId id="343" r:id="rId24"/>
    <p:sldId id="345" r:id="rId25"/>
    <p:sldId id="344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8" autoAdjust="0"/>
    <p:restoredTop sz="98705" autoAdjust="0"/>
  </p:normalViewPr>
  <p:slideViewPr>
    <p:cSldViewPr>
      <p:cViewPr varScale="1">
        <p:scale>
          <a:sx n="107" d="100"/>
          <a:sy n="107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AF0466-4446-4FC7-AB51-A1732F796BBE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F718E5-C637-4128-9621-A17AF84E7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148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BBF92-39C3-40F6-90FF-686FC047888D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690172-9653-425B-9F84-1C0B0B05DF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6439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A747-357F-4352-99B4-2922985BB324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6356-CC60-42E3-A189-F30856F85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90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C0D6-2FF2-4E8E-B626-A9E328CBDCF0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7624-CEAC-4FFE-B9D4-8AE3AAD2D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587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17C1-78F8-47B8-8FAA-E40CA79C947C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7C54-1F68-4297-90DE-EE0319E88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35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36B4-73A8-40CF-96B5-4E65D9EDAF94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666F-B07D-49CF-BD67-98ABF19B5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12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3DAA-C3C6-41A7-A024-ACE4FE36EE1A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6734-3E5D-4D58-8C63-FD7240717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420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BD4D-C791-4A97-B848-B9ADA7CCDBD8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FCF6-1C24-4D75-9768-27EB6F5F1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370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3E35-8D86-4C9C-B4E6-EE9EDBC067A6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9946-6E53-4494-89FD-4FBC48F99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78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7D0-FBE3-4588-A443-9C2F6BCF59B7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E694-A33F-48DC-898E-C9546F6A2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86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5C01-2C4D-4AD0-A44F-4568B357B27C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8762-DBEB-4812-A8E1-CE73C42EF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95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3793-7768-4485-84BD-02A559C8DFBE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1C13-C2A4-4E4B-8BF7-3B7DEC18C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21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1E9E-5BD6-4EAA-B294-447504224CDF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9523-DA30-407E-A1C7-B59774C97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30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258B50-F9A4-47FC-98EF-51FA5188026E}" type="datetime1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ECBB48-706C-4E88-988B-F60F1350D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86385EA5E70B6D43113DF5375F6CDBD9DA660B3B5B37311A2B3FD5F99786FC88E5FD81948EEFED3DD03271989A3603227A89995A0E6E484kFNA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r>
              <a:rPr lang="ru-RU" sz="2200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Молчун Светлана Александровна</a:t>
            </a:r>
            <a:endParaRPr lang="en-US" sz="2200" i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r">
              <a:lnSpc>
                <a:spcPts val="2988"/>
              </a:lnSpc>
              <a:defRPr/>
            </a:pPr>
            <a:r>
              <a:rPr lang="ru-RU" sz="1600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Начальник отдела </a:t>
            </a:r>
            <a:r>
              <a:rPr lang="ru-RU" sz="1600" i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ОПУиВС</a:t>
            </a:r>
            <a:endParaRPr lang="ru-RU" sz="16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1844675"/>
            <a:ext cx="9144001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«Электронная трудовая книжка» –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одно из направлений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национальной программы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«Цифровая экономика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Российской Федерации»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Отделение Пенсионного фонда Российской Федерации по Мурманской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ru-RU" altLang="ru-RU" sz="1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Особенности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представления сведений о трудовой деятельности  государственными органами в отношении отдельных категорий зарегистрированных лиц устанавливаются Минтрудом по согласованию с соответствующими ФОИВ и ПФР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ненадлежащее исполнение страхователем обязанности по  представлению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сведений о трудовой    деятельности, должностное лицо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такого страхователя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привлекается к административной ответственности за нарушение трудового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законодательства.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Информацию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о непредставлении в установленный срок либо представлении неполных и (или) недостоверных сведений о трудовой деятельности работающих лиц территориальный орган ПФР направляет в </a:t>
            </a:r>
            <a:r>
              <a:rPr lang="ru-RU" altLang="ru-RU" sz="2200" dirty="0" err="1">
                <a:solidFill>
                  <a:srgbClr val="002060"/>
                </a:solidFill>
                <a:latin typeface="+mn-lt"/>
              </a:rPr>
              <a:t>Роструд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 и его территориальным органам (государственным инспекциям труда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в порядке межведомственного взаимодействия.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Изменения, вносимые в Федеральный закон от 01.04.1996 № 27-ФЗ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87" indent="0" algn="just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	Работодатель несет ответственность: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задержку по своей вине выдачи трудовой книжки или предоставления сведений о трудовой деятельности при увольнении работника;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внесение в сведения о трудовой деятельности неправильной или не соответствующей законодательству формулировки причины увольнения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работника;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непредставление в установленный срок либо представление неполных и (или) недостоверных сведений о трудовой деятельности в территориальный орган Пенсионного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фонда.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marL="1587" indent="0" algn="just">
              <a:defRPr/>
            </a:pPr>
            <a:endParaRPr lang="ru-RU" altLang="ru-RU" sz="2200" dirty="0" smtClean="0">
              <a:solidFill>
                <a:srgbClr val="002060"/>
              </a:solidFill>
              <a:latin typeface="+mn-lt"/>
            </a:endParaRPr>
          </a:p>
          <a:p>
            <a:pPr marL="1587" indent="0" algn="just"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+mn-lt"/>
              </a:rPr>
              <a:t>	В </a:t>
            </a:r>
            <a:r>
              <a:rPr lang="ru-RU" sz="2200" i="1" dirty="0">
                <a:solidFill>
                  <a:srgbClr val="002060"/>
                </a:solidFill>
                <a:latin typeface="+mn-lt"/>
              </a:rPr>
              <a:t>случае выявления работником неверной или неполной информации в сведениях о трудовой деятельности, представленных работодателем для хранения в информационных ресурсах ПФР, работодатель по письменному заявлению работника обязан исправить или дополнить сведения о трудовой деятельности и представить их </a:t>
            </a:r>
            <a:r>
              <a:rPr lang="ru-RU" sz="2200" i="1" dirty="0" smtClean="0">
                <a:solidFill>
                  <a:srgbClr val="002060"/>
                </a:solidFill>
                <a:latin typeface="+mn-lt"/>
              </a:rPr>
              <a:t>в ПФР в </a:t>
            </a:r>
            <a:r>
              <a:rPr lang="ru-RU" sz="2200" i="1" dirty="0">
                <a:solidFill>
                  <a:srgbClr val="002060"/>
                </a:solidFill>
                <a:latin typeface="+mn-lt"/>
              </a:rPr>
              <a:t>порядке, установленном </a:t>
            </a:r>
            <a:r>
              <a:rPr lang="ru-RU" sz="2200" i="1" dirty="0" smtClean="0">
                <a:solidFill>
                  <a:srgbClr val="002060"/>
                </a:solidFill>
                <a:latin typeface="+mn-lt"/>
              </a:rPr>
              <a:t>законодательством. </a:t>
            </a:r>
            <a:r>
              <a:rPr lang="ru-RU" altLang="ru-RU" sz="2200" i="1" dirty="0">
                <a:solidFill>
                  <a:srgbClr val="002060"/>
                </a:solidFill>
                <a:latin typeface="+mn-lt"/>
              </a:rPr>
              <a:t>	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Ответственность работодателя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4AB6A57-8ACE-48B6-A2E4-209FFB355DB6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563" y="908050"/>
          <a:ext cx="8929687" cy="5455173"/>
        </p:xfrm>
        <a:graphic>
          <a:graphicData uri="http://schemas.openxmlformats.org/drawingml/2006/table">
            <a:tbl>
              <a:tblPr/>
              <a:tblGrid>
                <a:gridCol w="351292"/>
                <a:gridCol w="515670"/>
                <a:gridCol w="285507"/>
                <a:gridCol w="561459"/>
                <a:gridCol w="731375"/>
                <a:gridCol w="390352"/>
                <a:gridCol w="338559"/>
                <a:gridCol w="1152467"/>
                <a:gridCol w="426216"/>
                <a:gridCol w="302696"/>
                <a:gridCol w="728912"/>
                <a:gridCol w="728912"/>
                <a:gridCol w="265956"/>
                <a:gridCol w="45181"/>
                <a:gridCol w="735910"/>
                <a:gridCol w="144992"/>
                <a:gridCol w="432082"/>
                <a:gridCol w="151838"/>
                <a:gridCol w="591009"/>
                <a:gridCol w="49302"/>
              </a:tblGrid>
              <a:tr h="19245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Форма СЗВ-ТД</a:t>
                      </a:r>
                      <a:endParaRPr lang="ru-RU" sz="12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96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Сведения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 трудовой деятельности зарегистрированного лица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страхователе: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Регистрационный номер в ПФР  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Работодатель (наименование)      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ИНН                                                 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КПП                                                 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208">
                <a:tc gridSpan="3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СНИЛС     ______________________________________________________________________________________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  ______________________________________________________________________________________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           ______________________________________________________________________________________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52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  ______________________________________________________________________________________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208">
                <a:tc gridSpan="3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0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Подано заявление о продолжении ведения трудовой книжки </a:t>
                      </a: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802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подачи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Признак отмены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08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Подано заявление о представлении сведений о трудовой деятельности</a:t>
                      </a: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08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подачи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Признак отмены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период: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месяц 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98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(01 – январь, 02 – февраль, 03 – март, 04 – апрель, 05 – май, 06 – июнь, 07 – июль, 08 – август, 09 – сентябрь, 10 – октябрь, 11 – ноябрь, 12 – декабрь)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7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№№ п/п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Признак отмены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трудовой деятельности зарегистрированного лица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(число,  месяц, год) приема, перевода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увольнения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мероприятия (прием, перевод,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увольнение)   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Основание 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Должность, профессия, специальность,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квалификация, структурное подразделение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поручаемой работы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Статья, пункт   Трудового кодекса РФ, федерального закона, причины при увольнении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документа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Номер документа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515" name="TextBox 5"/>
          <p:cNvSpPr txBox="1">
            <a:spLocks noChangeArrowheads="1"/>
          </p:cNvSpPr>
          <p:nvPr/>
        </p:nvSpPr>
        <p:spPr bwMode="auto">
          <a:xfrm>
            <a:off x="849313" y="44450"/>
            <a:ext cx="8353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ПРОЕКТ формы СЗВ-ТД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4076700"/>
            <a:ext cx="8964612" cy="20891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200" dirty="0" smtClean="0">
                <a:solidFill>
                  <a:srgbClr val="002060"/>
                </a:solidFill>
              </a:rPr>
              <a:t>Код из пяти цифровых знаков в формате «ХХХХ Х» (где первые 4 знака – код занятий, пятый знак – контрольное число) в соответствии со справочником «ОК 010-2014 (МСКЗ-08). Общероссийский классификатор занятий» (принят и введен в действие Приказом Федерального агентства по техническому регулированию и метрологии от 12.12.2014 № 2020-ст).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E3187A2-3B21-4F07-9746-5DAA2857A63B}" type="slidenum">
              <a:rPr lang="ru-RU" altLang="ru-RU" smtClean="0">
                <a:solidFill>
                  <a:srgbClr val="898989"/>
                </a:solidFill>
              </a:rPr>
              <a:pPr/>
              <a:t>13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8" b="13518"/>
          <a:stretch>
            <a:fillRect/>
          </a:stretch>
        </p:blipFill>
        <p:spPr>
          <a:xfrm>
            <a:off x="179388" y="981075"/>
            <a:ext cx="8785225" cy="23764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верх 7"/>
          <p:cNvSpPr/>
          <p:nvPr/>
        </p:nvSpPr>
        <p:spPr>
          <a:xfrm>
            <a:off x="4572000" y="3284538"/>
            <a:ext cx="431800" cy="7921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971550" y="44450"/>
            <a:ext cx="8064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ПРОЕКТ формы СЗВ-ТД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87" indent="0" algn="just">
              <a:defRPr/>
            </a:pPr>
            <a:endParaRPr lang="ru-RU" altLang="ru-RU" sz="8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«ОК 010-2014 (МСКЗ-08). Общероссийский классификатор занятий» (пример)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892175"/>
          <a:ext cx="8497887" cy="5560099"/>
        </p:xfrm>
        <a:graphic>
          <a:graphicData uri="http://schemas.openxmlformats.org/drawingml/2006/table">
            <a:tbl>
              <a:tblPr/>
              <a:tblGrid>
                <a:gridCol w="719137"/>
                <a:gridCol w="661988"/>
                <a:gridCol w="7116762"/>
              </a:tblGrid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высшего звена, высшие должностные лица и законодатели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(представители) федеральных и региональных органов законодательной, судебной и исполнительной власти, их аппаратов и иных органов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федеральных и региональных органов законодательной власти и их аппаратов, депутаты законодательных собраний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(представители) федеральных и региональных органов исполнительной и судебной власти и их аппаратов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органов местного самоуправления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Высшие должностные лица политических и общественных организаций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учреждений, организаций и предприятий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1120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Руководители учреждений, организаций и предприятий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584" marR="6584" marT="6584" marB="316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5400"/>
            <a:ext cx="8229600" cy="81121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altLang="ru-RU" sz="2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КАБИНЕТ СТРАХОВАТЕЛЯ</a:t>
            </a:r>
            <a:r>
              <a:rPr lang="ru-RU" altLang="ru-RU" b="1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56E99DA-744A-46B9-AD18-ED1FBA6DF27D}" type="slidenum">
              <a:rPr lang="ru-RU" altLang="ru-RU" smtClean="0">
                <a:solidFill>
                  <a:srgbClr val="898989"/>
                </a:solidFill>
              </a:rPr>
              <a:pPr/>
              <a:t>15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16388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785225" cy="5256212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5400"/>
            <a:ext cx="8229600" cy="81121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altLang="ru-RU" sz="2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КАБИНЕТ СТРАХОВАТЕЛЯ</a:t>
            </a:r>
            <a:br>
              <a:rPr lang="ru-RU" altLang="ru-RU" sz="23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altLang="ru-RU" sz="2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(загрузка заранее подготовленного файла СЗВ-ТД)</a:t>
            </a:r>
            <a:br>
              <a:rPr lang="ru-RU" altLang="ru-RU" sz="23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z="230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65B29E-ECD2-4CEA-9212-6595D1E5F9B6}" type="slidenum">
              <a:rPr lang="ru-RU" altLang="ru-RU" smtClean="0">
                <a:solidFill>
                  <a:srgbClr val="898989"/>
                </a:solidFill>
              </a:rPr>
              <a:pPr/>
              <a:t>16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17412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8893175" cy="5256213"/>
          </a:xfrm>
          <a:solidFill>
            <a:srgbClr val="FFFFFF"/>
          </a:solidFill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843213" y="3954463"/>
            <a:ext cx="936625" cy="358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49300" y="19050"/>
            <a:ext cx="84597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СТРАХОВАТЕЛЯ</a:t>
            </a:r>
            <a:br>
              <a:rPr lang="ru-RU" altLang="ru-RU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(загрузка заранее подготовленного файла СЗВ-ТД)</a:t>
            </a:r>
            <a:br>
              <a:rPr lang="ru-RU" altLang="ru-RU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679575"/>
            <a:ext cx="8931275" cy="383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790575" y="0"/>
            <a:ext cx="835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КАБИНЕТ СТРАХОВАТЕЛЯ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chemeClr val="bg1"/>
                </a:solidFill>
                <a:latin typeface="Arial" charset="0"/>
                <a:cs typeface="Arial" charset="0"/>
              </a:rPr>
              <a:t>(подписание файла и квитанция о его регистрации)</a:t>
            </a:r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175250" cy="292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063625"/>
            <a:ext cx="4446588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790575" y="31750"/>
            <a:ext cx="835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chemeClr val="bg1"/>
                </a:solidFill>
                <a:latin typeface="Arial" charset="0"/>
                <a:cs typeface="Arial" charset="0"/>
              </a:rPr>
              <a:t>КАБИНЕТ СТРАХОВАТЕЛЯ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chemeClr val="bg1"/>
                </a:solidFill>
                <a:latin typeface="Arial" charset="0"/>
                <a:cs typeface="Arial" charset="0"/>
              </a:rPr>
              <a:t>(история загрузки документов)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755775"/>
            <a:ext cx="9061450" cy="327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2333625"/>
            <a:ext cx="9144001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Проект «Электронная трудовая книжка»</a:t>
            </a:r>
          </a:p>
        </p:txBody>
      </p:sp>
      <p:grpSp>
        <p:nvGrpSpPr>
          <p:cNvPr id="3077" name="Группа 10"/>
          <p:cNvGrpSpPr>
            <a:grpSpLocks/>
          </p:cNvGrpSpPr>
          <p:nvPr/>
        </p:nvGrpSpPr>
        <p:grpSpPr bwMode="auto">
          <a:xfrm>
            <a:off x="184150" y="2205038"/>
            <a:ext cx="8823324" cy="5220937"/>
            <a:chOff x="-3581" y="2060848"/>
            <a:chExt cx="8824053" cy="4175572"/>
          </a:xfrm>
        </p:grpSpPr>
        <p:pic>
          <p:nvPicPr>
            <p:cNvPr id="3080" name="Picture 3" descr="C:\Users\Ekaterina.Bolshakova\Pictures\pic\галочка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" y="2096943"/>
              <a:ext cx="443087" cy="36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Прямоугольник 12"/>
            <p:cNvSpPr>
              <a:spLocks noChangeArrowheads="1"/>
            </p:cNvSpPr>
            <p:nvPr/>
          </p:nvSpPr>
          <p:spPr bwMode="auto">
            <a:xfrm>
              <a:off x="432600" y="2060848"/>
              <a:ext cx="8387872" cy="125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dirty="0" smtClean="0"/>
                <a:t>Федеральный закон от 16.12.2019 № 439-ФЗ </a:t>
              </a:r>
              <a:r>
                <a:rPr lang="ru-RU" altLang="ru-RU" sz="2400" dirty="0"/>
                <a:t>«О внесении изменений в Трудовой кодекс Российской Федерации (в части  формирования и ведения сведений о трудовой деятельности работника в электронном виде)</a:t>
              </a:r>
            </a:p>
          </p:txBody>
        </p:sp>
        <p:pic>
          <p:nvPicPr>
            <p:cNvPr id="3082" name="Picture 3" descr="C:\Users\Ekaterina.Bolshakova\Pictures\pic\галочка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3" y="3347732"/>
              <a:ext cx="443087" cy="36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Прямоугольник 14"/>
            <p:cNvSpPr>
              <a:spLocks noChangeArrowheads="1"/>
            </p:cNvSpPr>
            <p:nvPr/>
          </p:nvSpPr>
          <p:spPr bwMode="auto">
            <a:xfrm>
              <a:off x="468049" y="3331829"/>
              <a:ext cx="7834908" cy="290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dirty="0" smtClean="0"/>
                <a:t>Федеральный закон от 16.12.2019 № 436-ФЗ </a:t>
              </a:r>
              <a:r>
                <a:rPr lang="ru-RU" altLang="ru-RU" sz="2400" dirty="0"/>
                <a:t>«О внесении </a:t>
              </a:r>
              <a:endParaRPr lang="ru-RU" altLang="ru-RU" sz="2400" dirty="0" smtClean="0"/>
            </a:p>
            <a:p>
              <a:r>
                <a:rPr lang="ru-RU" altLang="ru-RU" sz="2400" dirty="0" smtClean="0"/>
                <a:t>изменений в Федеральный </a:t>
              </a:r>
              <a:r>
                <a:rPr lang="ru-RU" altLang="ru-RU" sz="2400" dirty="0"/>
                <a:t>закон «Об индивидуальном </a:t>
              </a:r>
            </a:p>
            <a:p>
              <a:r>
                <a:rPr lang="ru-RU" altLang="ru-RU" sz="2400" dirty="0"/>
                <a:t>(персонифицированном) учете в системе обязательного </a:t>
              </a:r>
            </a:p>
            <a:p>
              <a:r>
                <a:rPr lang="ru-RU" altLang="ru-RU" sz="2400" dirty="0"/>
                <a:t>пенсионного страхования» </a:t>
              </a:r>
            </a:p>
            <a:p>
              <a:endParaRPr lang="ru-RU" altLang="ru-RU" sz="1400" dirty="0"/>
            </a:p>
            <a:p>
              <a:r>
                <a:rPr lang="ru-RU" altLang="ru-RU" sz="2400" dirty="0"/>
                <a:t>Проект  федерального закона «О внесении изменений в </a:t>
              </a:r>
            </a:p>
            <a:p>
              <a:r>
                <a:rPr lang="ru-RU" altLang="ru-RU" sz="2400" dirty="0"/>
                <a:t>Кодекс Российской Федерации об административных </a:t>
              </a:r>
            </a:p>
            <a:p>
              <a:r>
                <a:rPr lang="ru-RU" altLang="ru-RU" sz="2400" dirty="0"/>
                <a:t>правонарушениях…»</a:t>
              </a:r>
            </a:p>
            <a:p>
              <a:endParaRPr lang="ru-RU" altLang="ru-RU" sz="2400" dirty="0"/>
            </a:p>
            <a:p>
              <a:endParaRPr lang="ru-RU" altLang="ru-RU" sz="2400" dirty="0"/>
            </a:p>
          </p:txBody>
        </p:sp>
      </p:grpSp>
      <p:pic>
        <p:nvPicPr>
          <p:cNvPr id="3078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5487988"/>
            <a:ext cx="4429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544" y="1124744"/>
            <a:ext cx="8496943" cy="746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05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algn="ctr" defTabSz="800100">
              <a:defRPr/>
            </a:pPr>
            <a:r>
              <a:rPr lang="ru-RU" sz="3200" dirty="0">
                <a:solidFill>
                  <a:srgbClr val="002060"/>
                </a:solidFill>
              </a:rPr>
              <a:t>Нормативно-правовое регулирование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90575" y="44450"/>
            <a:ext cx="83534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ГРАЖДАНИНА </a:t>
            </a:r>
            <a:endParaRPr lang="ru-RU" altLang="ru-RU" sz="2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</a:t>
            </a:r>
            <a:r>
              <a:rPr lang="ru-RU" alt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о трудовой деятельности</a:t>
            </a:r>
            <a:r>
              <a:rPr lang="ru-RU" alt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 b="46848"/>
          <a:stretch>
            <a:fillRect/>
          </a:stretch>
        </p:blipFill>
        <p:spPr bwMode="auto">
          <a:xfrm>
            <a:off x="22225" y="796925"/>
            <a:ext cx="9070975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3605213"/>
            <a:ext cx="9070975" cy="1436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5538788"/>
            <a:ext cx="9070975" cy="115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356100" y="3282950"/>
            <a:ext cx="431800" cy="2159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6100" y="5167313"/>
            <a:ext cx="431800" cy="2159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790575" y="188913"/>
            <a:ext cx="83534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ПРОЕКТ формы </a:t>
            </a:r>
            <a:r>
              <a:rPr lang="ru-RU" altLang="ru-RU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СТД-Р</a:t>
            </a:r>
            <a:endParaRPr lang="ru-RU" altLang="ru-RU" sz="23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6046788"/>
            <a:ext cx="87852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При заполнении формы работодателем указываются периоды трудовой деятельности у данного работодателя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6" y="908715"/>
          <a:ext cx="8856982" cy="5110792"/>
        </p:xfrm>
        <a:graphic>
          <a:graphicData uri="http://schemas.openxmlformats.org/drawingml/2006/table">
            <a:tbl>
              <a:tblPr/>
              <a:tblGrid>
                <a:gridCol w="376136"/>
                <a:gridCol w="954103"/>
                <a:gridCol w="385312"/>
                <a:gridCol w="213296"/>
                <a:gridCol w="954103"/>
                <a:gridCol w="1256847"/>
                <a:gridCol w="266048"/>
                <a:gridCol w="743101"/>
                <a:gridCol w="901352"/>
                <a:gridCol w="206415"/>
                <a:gridCol w="247699"/>
                <a:gridCol w="633010"/>
                <a:gridCol w="467878"/>
                <a:gridCol w="460997"/>
                <a:gridCol w="183482"/>
                <a:gridCol w="183482"/>
                <a:gridCol w="51314"/>
                <a:gridCol w="183482"/>
                <a:gridCol w="51314"/>
                <a:gridCol w="137611"/>
              </a:tblGrid>
              <a:tr h="26682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трудовой деятельности, предоставляемые работнику работодателем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работнике: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Фамилия   ______________________________________________________________________________________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Имя           ______________________________________________________________________________________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 (при наличии)  __________________________________________________________________________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рождения «____» ____________   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СНИЛС     ______________________________________________________________________________________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9">
                <a:tc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2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работодателе: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Регистрационный номер в ПФР  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Работодатель (наименование)      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27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ИНН                                                 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КПП                                                 __________________________________________________________________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9"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Подано заявление о продолжении ведения трудовой книжки 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подачи</a:t>
                      </a: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Подано заявление о представлении сведений о трудовой деятельности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подачи</a:t>
                      </a: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9"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6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№№ п/п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трудовой деятельности 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gridSpan="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Признак отмены записи сведений о приеме, переводе, увольнении  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(число,  месяц, год) приема, перевода,  увольнения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приеме,  переводе, увольнении  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Основание 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Трудовая функия (должность, профессия, специальность, квалификация, конкретный вид поручаемой работы),                 структурное подразделелние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 выполняемой функции (при наличии)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увольнения, пункт,  часть статьи, статья Трудового кодекса Российской Федерации, федерального закона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документа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 документа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Должность уполномоченного лица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Расшифровка подписи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57"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М.П. (при наличии)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Для пересылки в электронном виде документ подписывается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5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«____»  ___________ _______ г.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квалифицированной  электронной подписью уполномоченного лица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(дата)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790575" y="188913"/>
            <a:ext cx="83534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ПРОЕКТ формы </a:t>
            </a:r>
            <a:r>
              <a:rPr lang="ru-RU" altLang="ru-RU" sz="23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СТД-ПФР</a:t>
            </a:r>
            <a:endParaRPr lang="ru-RU" altLang="ru-RU" sz="23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6046788"/>
            <a:ext cx="8785225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50" dirty="0" smtClean="0"/>
              <a:t>Форма СТД-ПФР формируется и представляется из информационных ресурсов Пенсионного фонда Российской Федерации</a:t>
            </a:r>
            <a:endParaRPr lang="ru-RU" sz="215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1" y="908724"/>
          <a:ext cx="8856986" cy="5040555"/>
        </p:xfrm>
        <a:graphic>
          <a:graphicData uri="http://schemas.openxmlformats.org/drawingml/2006/table">
            <a:tbl>
              <a:tblPr/>
              <a:tblGrid>
                <a:gridCol w="596647"/>
                <a:gridCol w="1048163"/>
                <a:gridCol w="598664"/>
                <a:gridCol w="596647"/>
                <a:gridCol w="1249734"/>
                <a:gridCol w="249947"/>
                <a:gridCol w="249947"/>
                <a:gridCol w="249947"/>
                <a:gridCol w="596647"/>
                <a:gridCol w="217695"/>
                <a:gridCol w="761934"/>
                <a:gridCol w="596647"/>
                <a:gridCol w="483768"/>
                <a:gridCol w="477721"/>
                <a:gridCol w="477721"/>
                <a:gridCol w="405157"/>
              </a:tblGrid>
              <a:tr h="129146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Приложение 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46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                                      УТВЕРЖДЕНА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46">
                <a:tc gridSpan="16"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Приказом Министерства труда и социальной защиты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46"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Российской Федерации</a:t>
                      </a: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46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Форма СТД-ПФР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3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трудовой деятельности, предоставляемые из информационных ресурсов Пенсионного фонда Российской Федерации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зарегистрированном лице: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   ______________________________________________________________________________________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Имя           ______________________________________________________________________________________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  (при наличии)__________________________________________________________________________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рождения "____" ____________   ___________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3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СНИЛС     ______________________________________________________________________________________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Подано заявление о продолжении ведения трудовой книжки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6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подачи</a:t>
                      </a: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Подано заявление о представлении сведений о трудовой деятельности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6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подачи</a:t>
                      </a: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93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6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№№ п/п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Работодатель (наименование), регистрационный номер в ПФР 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трудовой деятельности 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Признак отмены записи сведений о приеме, переводе, увольнении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(число,  месяц, год) приема, перевода, увольнения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 о приеме, переводе, увольнении   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Основание 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Трудовая функция (должность, профессия, специальность, квалификация, конкретный вид поручаемой работы),  структурное подразделение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 выполняемой функции (при наличии)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увольнения, пункт,  часть статьи, статья Трудового кодекса Российской Федерации, федерального закона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документа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 документа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83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Должность уполномоченного лица территориального органа ПФР</a:t>
                      </a:r>
                    </a:p>
                  </a:txBody>
                  <a:tcPr marL="4540" marR="4540" marT="454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Расшифровка подписи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М.П. (при наличии)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Для пересылки в электронном виде документ подписывается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«____»  ___________ _______ г.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квалифицированной  электронной подписью уполномоченного лица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(дата)</a:t>
                      </a:r>
                    </a:p>
                  </a:txBody>
                  <a:tcPr marL="4540" marR="4540" marT="4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790575" y="6350"/>
            <a:ext cx="8353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  <a:ea typeface="Cambria Math" pitchFamily="18" charset="0"/>
                <a:cs typeface="Arial" charset="0"/>
              </a:rPr>
              <a:t>Схема направления работником через ЕПГУ работодателю на электронный адрес выписки из Электронной трудовой книжки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300" b="1">
              <a:solidFill>
                <a:schemeClr val="bg1"/>
              </a:solidFill>
              <a:latin typeface="Arial" charset="0"/>
              <a:ea typeface="Cambria Math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6046788"/>
            <a:ext cx="8785225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4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55776" y="1133608"/>
            <a:ext cx="3813357" cy="23580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6968552" y="4426762"/>
            <a:ext cx="1563888" cy="1487857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3851275" y="2947988"/>
            <a:ext cx="0" cy="40322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999038" y="2940050"/>
            <a:ext cx="0" cy="29368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054350" y="2166938"/>
            <a:ext cx="3173413" cy="325437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ЭЛЕКТРОННАЯ ТРУДОВАЯ КНИЖКА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03575" y="1484313"/>
            <a:ext cx="2613025" cy="40957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ИНФОРМАЦИОННАЯ БАЗА ПФР</a:t>
            </a:r>
          </a:p>
        </p:txBody>
      </p:sp>
      <p:grpSp>
        <p:nvGrpSpPr>
          <p:cNvPr id="23562" name="Группа 39"/>
          <p:cNvGrpSpPr>
            <a:grpSpLocks/>
          </p:cNvGrpSpPr>
          <p:nvPr/>
        </p:nvGrpSpPr>
        <p:grpSpPr bwMode="auto">
          <a:xfrm>
            <a:off x="250825" y="4335463"/>
            <a:ext cx="1968500" cy="1830387"/>
            <a:chOff x="2260763" y="4437112"/>
            <a:chExt cx="1968352" cy="183054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413571" y="4437112"/>
              <a:ext cx="1582365" cy="1541426"/>
            </a:xfrm>
            <a:prstGeom prst="rect">
              <a:avLst/>
            </a:prstGeom>
          </p:spPr>
        </p:pic>
        <p:sp>
          <p:nvSpPr>
            <p:cNvPr id="23588" name="TextBox 41"/>
            <p:cNvSpPr txBox="1">
              <a:spLocks noChangeArrowheads="1"/>
            </p:cNvSpPr>
            <p:nvPr/>
          </p:nvSpPr>
          <p:spPr bwMode="auto">
            <a:xfrm>
              <a:off x="2260763" y="5959884"/>
              <a:ext cx="1968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/>
                <a:t>Работник</a:t>
              </a:r>
            </a:p>
          </p:txBody>
        </p:sp>
      </p:grpSp>
      <p:sp>
        <p:nvSpPr>
          <p:cNvPr id="23563" name="TextBox 42"/>
          <p:cNvSpPr txBox="1">
            <a:spLocks noChangeArrowheads="1"/>
          </p:cNvSpPr>
          <p:nvPr/>
        </p:nvSpPr>
        <p:spPr bwMode="auto">
          <a:xfrm>
            <a:off x="7091363" y="60071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/>
              <a:t>Работодатель</a:t>
            </a:r>
          </a:p>
        </p:txBody>
      </p:sp>
      <p:grpSp>
        <p:nvGrpSpPr>
          <p:cNvPr id="23564" name="Группа 43"/>
          <p:cNvGrpSpPr>
            <a:grpSpLocks/>
          </p:cNvGrpSpPr>
          <p:nvPr/>
        </p:nvGrpSpPr>
        <p:grpSpPr bwMode="auto">
          <a:xfrm>
            <a:off x="3519488" y="5551488"/>
            <a:ext cx="3429000" cy="461962"/>
            <a:chOff x="4046966" y="5404946"/>
            <a:chExt cx="1913299" cy="461665"/>
          </a:xfrm>
        </p:grpSpPr>
        <p:sp>
          <p:nvSpPr>
            <p:cNvPr id="23585" name="TextBox 44"/>
            <p:cNvSpPr txBox="1">
              <a:spLocks noChangeArrowheads="1"/>
            </p:cNvSpPr>
            <p:nvPr/>
          </p:nvSpPr>
          <p:spPr bwMode="auto">
            <a:xfrm>
              <a:off x="4046966" y="5404946"/>
              <a:ext cx="19132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200"/>
                <a:t>Заявление о приеме на работу</a:t>
              </a: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4046966" y="5711136"/>
              <a:ext cx="184155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5" name="Группа 46"/>
          <p:cNvGrpSpPr>
            <a:grpSpLocks/>
          </p:cNvGrpSpPr>
          <p:nvPr/>
        </p:nvGrpSpPr>
        <p:grpSpPr bwMode="auto">
          <a:xfrm>
            <a:off x="3252788" y="3282950"/>
            <a:ext cx="2459037" cy="1585913"/>
            <a:chOff x="3134607" y="3775017"/>
            <a:chExt cx="2459037" cy="1585913"/>
          </a:xfrm>
        </p:grpSpPr>
        <p:pic>
          <p:nvPicPr>
            <p:cNvPr id="23577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607" y="3775017"/>
              <a:ext cx="2459037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8" name="Группа 48"/>
            <p:cNvGrpSpPr>
              <a:grpSpLocks/>
            </p:cNvGrpSpPr>
            <p:nvPr/>
          </p:nvGrpSpPr>
          <p:grpSpPr bwMode="auto">
            <a:xfrm>
              <a:off x="3236207" y="3935355"/>
              <a:ext cx="2098675" cy="911376"/>
              <a:chOff x="6656388" y="5291138"/>
              <a:chExt cx="2098675" cy="911376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6656388" y="5499100"/>
                <a:ext cx="2098675" cy="254000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ВАША ЭЛЕКТРОННАЯ ТРУДОВАЯ КНИЖКА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770688" y="5721350"/>
                <a:ext cx="1490662" cy="23018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РАСПЕЧАТАТЬ?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770688" y="5972175"/>
                <a:ext cx="1490662" cy="21590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НАПРАВИТЬ ПО АДРЕСУ?</a:t>
                </a:r>
              </a:p>
            </p:txBody>
          </p:sp>
          <p:pic>
            <p:nvPicPr>
              <p:cNvPr id="53" name="Рисунок 8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302424" y="5687815"/>
                <a:ext cx="325878" cy="297253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54" name="Рисунок 8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296738" y="5966164"/>
                <a:ext cx="325878" cy="2363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6770688" y="5291138"/>
                <a:ext cx="1984375" cy="217487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>
                    <a:solidFill>
                      <a:srgbClr val="0070C0"/>
                    </a:solidFill>
                  </a:rPr>
                  <a:t>ЕПГУ (Личный Кабинет)</a:t>
                </a:r>
              </a:p>
            </p:txBody>
          </p:sp>
        </p:grpSp>
      </p:grpSp>
      <p:grpSp>
        <p:nvGrpSpPr>
          <p:cNvPr id="23566" name="Группа 55"/>
          <p:cNvGrpSpPr>
            <a:grpSpLocks/>
          </p:cNvGrpSpPr>
          <p:nvPr/>
        </p:nvGrpSpPr>
        <p:grpSpPr bwMode="auto">
          <a:xfrm>
            <a:off x="2533650" y="5219700"/>
            <a:ext cx="644525" cy="690563"/>
            <a:chOff x="5695417" y="3713899"/>
            <a:chExt cx="644127" cy="691073"/>
          </a:xfrm>
        </p:grpSpPr>
        <p:pic>
          <p:nvPicPr>
            <p:cNvPr id="23575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613" y="3713899"/>
              <a:ext cx="458931" cy="654077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6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417" y="3917650"/>
              <a:ext cx="491411" cy="48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9" name="Прямая со стрелкой 58"/>
          <p:cNvCxnSpPr/>
          <p:nvPr/>
        </p:nvCxnSpPr>
        <p:spPr>
          <a:xfrm flipV="1">
            <a:off x="1627188" y="3740150"/>
            <a:ext cx="1625600" cy="99377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59"/>
          <p:cNvSpPr txBox="1">
            <a:spLocks noChangeArrowheads="1"/>
          </p:cNvSpPr>
          <p:nvPr/>
        </p:nvSpPr>
        <p:spPr bwMode="auto">
          <a:xfrm rot="-1876033">
            <a:off x="1200150" y="3917950"/>
            <a:ext cx="176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/>
              <a:t>Запрос на получение выписки из ЭТК</a:t>
            </a:r>
          </a:p>
        </p:txBody>
      </p:sp>
      <p:grpSp>
        <p:nvGrpSpPr>
          <p:cNvPr id="23569" name="Группа 60"/>
          <p:cNvGrpSpPr>
            <a:grpSpLocks/>
          </p:cNvGrpSpPr>
          <p:nvPr/>
        </p:nvGrpSpPr>
        <p:grpSpPr bwMode="auto">
          <a:xfrm>
            <a:off x="3354388" y="5084763"/>
            <a:ext cx="3486150" cy="277812"/>
            <a:chOff x="3118924" y="5402103"/>
            <a:chExt cx="2459037" cy="276999"/>
          </a:xfrm>
        </p:grpSpPr>
        <p:sp>
          <p:nvSpPr>
            <p:cNvPr id="23573" name="TextBox 61"/>
            <p:cNvSpPr txBox="1">
              <a:spLocks noChangeArrowheads="1"/>
            </p:cNvSpPr>
            <p:nvPr/>
          </p:nvSpPr>
          <p:spPr bwMode="auto">
            <a:xfrm>
              <a:off x="3118924" y="5402103"/>
              <a:ext cx="24590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200"/>
                <a:t>Выписка из ЭТК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3235381" y="5679102"/>
              <a:ext cx="234258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0" name="Группа 63"/>
          <p:cNvGrpSpPr>
            <a:grpSpLocks/>
          </p:cNvGrpSpPr>
          <p:nvPr/>
        </p:nvGrpSpPr>
        <p:grpSpPr bwMode="auto">
          <a:xfrm rot="8818305">
            <a:off x="1370013" y="4625975"/>
            <a:ext cx="1955800" cy="287338"/>
            <a:chOff x="3175920" y="5679102"/>
            <a:chExt cx="2459037" cy="288706"/>
          </a:xfrm>
        </p:grpSpPr>
        <p:sp>
          <p:nvSpPr>
            <p:cNvPr id="23571" name="TextBox 64"/>
            <p:cNvSpPr txBox="1">
              <a:spLocks noChangeArrowheads="1"/>
            </p:cNvSpPr>
            <p:nvPr/>
          </p:nvSpPr>
          <p:spPr bwMode="auto">
            <a:xfrm rot="-10761111">
              <a:off x="3175920" y="5690809"/>
              <a:ext cx="24590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200"/>
                <a:t>Выписка из ЭТК</a:t>
              </a: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>
              <a:off x="3238539" y="5679855"/>
              <a:ext cx="234127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1341438"/>
            <a:ext cx="9144001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342900" algn="just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сохранность</a:t>
            </a:r>
            <a:r>
              <a:rPr lang="ru-RU" altLang="ru-RU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персональных данных  в информационной системе Пенсионного фонда и  возможность в любое время ознакомиться со сведениями о трудовой деятельности</a:t>
            </a:r>
            <a:endParaRPr lang="en-US" altLang="ru-RU" sz="2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-342900" algn="just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снижение издержек работника и работодателя  при трудоустройстве за счет </a:t>
            </a:r>
            <a:r>
              <a:rPr lang="ru-RU" altLang="ru-RU" sz="2200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удобства и скорости получения информации</a:t>
            </a:r>
            <a:endParaRPr lang="ru-RU" altLang="ru-RU" sz="2200" u="sng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-342900" algn="just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дополнительные возмож</a:t>
            </a:r>
            <a:r>
              <a:rPr lang="ru-RU" alt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ности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трудоустройства </a:t>
            </a:r>
            <a:r>
              <a:rPr lang="ru-RU" altLang="ru-RU" sz="2200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удаленных работников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 счет простоты взаимодействия с  работодателем</a:t>
            </a:r>
          </a:p>
          <a:p>
            <a:pPr indent="-342900" algn="just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использование данных электронной трудовой книжки 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получения  государственных </a:t>
            </a:r>
            <a:r>
              <a:rPr lang="ru-RU" altLang="ru-RU" sz="2200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муниципальных услуг</a:t>
            </a:r>
            <a:endParaRPr lang="ru-RU" sz="2000" b="1" u="sng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Преимущества электронной трудовой книжки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2286000"/>
            <a:ext cx="9144001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Благодарю за внимание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Отделение Пенсионного фонда Российской Федерации по Мурманской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" y="764704"/>
            <a:ext cx="914400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Принятие законов потребует внесения изменений в:</a:t>
            </a:r>
          </a:p>
          <a:p>
            <a:pPr algn="just">
              <a:defRPr/>
            </a:pPr>
            <a:endParaRPr lang="ru-RU" sz="1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22 федеральных закона;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18  указов Президента Российской Федерации;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более 60 постановлений  Правительства Российской Федерации;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более 900 приказов федеральных органов исполнительной власти;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более 800 нормативных правовых актов субъектов Российской Федерации  и органов местного самоуправления.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sz="24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Проект «Электронная трудовая книжка»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836613"/>
            <a:ext cx="9144001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Работодатель формирует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в электронном виде 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представляет для хранения в информационных ресурсах ПФР основную информацию о трудовой деятельности и трудовом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стаже каждого работника.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8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заключении трудового договора лицо, поступающее на работу, предъявляет работодателю сведения о трудовой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деятельности вместе с трудовой книжкой или взамен её.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8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Лицо, имеющее стаж работы по трудовому договору, может получать сведения о трудовой деятельности: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работодателя по последнему месту  работы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(за период работы у данного работодателя);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в МФЦ;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в ПФР;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ЕПГУ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Работодатель обязан выдать работнику сведения о трудовой деятельности по его заявлению – не позднее трех рабочих дней со дня подачи этого заявления, при увольнении – в день прекращения трудового договора.</a:t>
            </a: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Изменения, вносимые в Трудовой кодекс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целях реализации положений закона работодатели в течение </a:t>
            </a:r>
            <a:endParaRPr lang="ru-RU" altLang="ru-RU" sz="2200" dirty="0" smtClean="0">
              <a:solidFill>
                <a:srgbClr val="002060"/>
              </a:solidFill>
              <a:latin typeface="+mn-lt"/>
            </a:endParaRPr>
          </a:p>
          <a:p>
            <a:pPr marL="0" indent="0" algn="ct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2020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года осуществляют следующие мероприятия:</a:t>
            </a:r>
          </a:p>
          <a:p>
            <a:pPr marL="0" indent="0" algn="just"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Принятие или изменение локальных нормативных актов с учетом мнения профсоюзной организации (при наличии);</a:t>
            </a:r>
          </a:p>
          <a:p>
            <a:pPr marL="0" indent="0"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Подготовку и обсуждение изменений в соглашения и коллективные договоры (при необходимости);</a:t>
            </a:r>
          </a:p>
          <a:p>
            <a:pPr marL="0" indent="0"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Обеспечение технической готовности к представлению сведений о трудовой деятельности в ПФР;</a:t>
            </a:r>
          </a:p>
          <a:p>
            <a:pPr marL="0" indent="0">
              <a:defRPr/>
            </a:pP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Уведомление по 30 июня 2020 года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каждого работника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в письменном виде об изменениях законодательства, связанных с формированием сведений о трудовой деятельности в электронном виде, а также о праве выбора.</a:t>
            </a: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Федеральный закон от 16.12.2019 № 439-ФЗ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Статья 2</a:t>
            </a:r>
            <a:endParaRPr lang="ru-RU" alt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6988" y="908050"/>
            <a:ext cx="9144001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31 декабря 2020 г. включительно работники подают работодателям письменные заявления о своем выборе: о продолжении ведения работодателем трудовой книжки, либо о предоставлении работодателем ему сведений о трудовой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деятельности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.</a:t>
            </a:r>
            <a:endParaRPr lang="ru-RU" altLang="ru-RU" sz="2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Информация о поданном работником заявлении включается в сведения о его трудовой деятельности, представляемые работодателем для хранения в информационных ресурсах Пенсионного фонда Российской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Федерации.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При сохранении бумажной трудовой книжки работодатель наряду с электронной книжкой продолжит вносить сведения о трудовой деятельности также в бумажную версию.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В случае, если работник не подал работодателю ни одного из указанных заявлений, работодатель продолжит вести его бумажную трудовую книжку.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0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Федеральный закон от 16.12.2019 № 439-ФЗ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Статья 2</a:t>
            </a:r>
            <a:endParaRPr lang="ru-RU" alt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717" y="873208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Работник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, подавший заявление о продолжении ведения работодателем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бумажной трудовой 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книжки, имеет право в последующем подать работодателю заявление о предоставлении сведений о трудовой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деятельности.</a:t>
            </a:r>
            <a:endParaRPr lang="ru-RU" altLang="ru-RU" sz="215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Работникам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, подавшим заявления о представлении сведений о трудовой деятельности, работодатели выдают трудовые книжки на руки и после этого освобождаются от ответственности за их ведение и хранение. При выдаче трудовой книжки в нее вносится соответствующая запись.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При трудоустройстве </a:t>
            </a:r>
            <a:r>
              <a:rPr lang="ru-RU" altLang="ru-RU" sz="2150" u="sng" dirty="0" smtClean="0">
                <a:solidFill>
                  <a:srgbClr val="002060"/>
                </a:solidFill>
                <a:latin typeface="+mn-lt"/>
              </a:rPr>
              <a:t>впервые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 с 2021 года все сведения о периодах работы изначально будут вестись только в электронном виде, без оформления бумажной </a:t>
            </a:r>
            <a:r>
              <a:rPr lang="ru-RU" altLang="ru-RU" sz="2150" dirty="0" smtClean="0">
                <a:latin typeface="+mn-lt"/>
                <a:hlinkClick r:id="rId2"/>
              </a:rPr>
              <a:t>трудовой книжки.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Форма 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сведений о трудовой деятельности, предоставляемая работодателями утверждается ПФР по согласованию с Минтрудом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России (СЗВ-ТД).</a:t>
            </a:r>
            <a:endParaRPr lang="ru-RU" altLang="ru-RU" sz="215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Формы 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сведений о трудовой деятельности,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выдаваемые 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работнику,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утверждаются </a:t>
            </a:r>
            <a:r>
              <a:rPr lang="ru-RU" altLang="ru-RU" sz="2150" dirty="0">
                <a:solidFill>
                  <a:srgbClr val="002060"/>
                </a:solidFill>
                <a:latin typeface="+mn-lt"/>
              </a:rPr>
              <a:t>Минтрудом России по согласованию с </a:t>
            </a:r>
            <a:r>
              <a:rPr lang="ru-RU" altLang="ru-RU" sz="2150" dirty="0" smtClean="0">
                <a:solidFill>
                  <a:srgbClr val="002060"/>
                </a:solidFill>
                <a:latin typeface="+mn-lt"/>
              </a:rPr>
              <a:t>ПФР (СТД-Р и СТД-ПФР). </a:t>
            </a:r>
            <a:endParaRPr lang="ru-RU" altLang="ru-RU" sz="215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Федеральный закон от 16.12.2019 № 439-ФЗ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Статья 2</a:t>
            </a:r>
            <a:endParaRPr lang="ru-RU" alt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7" y="836712"/>
            <a:ext cx="8937625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Индивидуальный лицевой счет дополняется разделом «Сведения о трудовой деятельности» (мероприятие – прием, увольнение, перевод, наименование должности (профессии), основание (дата и номер приказа, а также сведения о подаче зарегистрированным лицом о продолжении ведения работодателем трудовой книжки, либо о предоставлении работодателем ему сведений о трудовой деятельности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).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defRPr/>
            </a:pPr>
            <a:endParaRPr lang="ru-RU" altLang="ru-RU" sz="6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1 января 2020 работодатели представляют в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ПФР сведения о трудовой деятельности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ежемесячно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не позднее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15 числа месяца, следующего за месяцем, в котором имели место случаи приема на работу, перевода и увольнения, а также подача соответствующего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заявления.  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6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При представлении сведений впервые в отношении зарегистрированного лица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работодатель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одновременно представляет сведения о его трудовой деятельности по состоянию на 1 января 2020 года, а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если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указанные случаи в течение 2020 года отсутствовали, то не позднее 15 февраля 2021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года.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defRPr/>
            </a:pPr>
            <a:endParaRPr lang="ru-RU" altLang="ru-RU" sz="1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587" indent="0" algn="just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FFFFFF"/>
                </a:solidFill>
                <a:latin typeface="Arial" charset="0"/>
                <a:cs typeface="Arial" charset="0"/>
              </a:rPr>
              <a:t>Изменения, вносимые в Федеральный закон от 01.04.1996 № 27-ФЗ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76600" y="58912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988"/>
              </a:lnSpc>
              <a:defRPr/>
            </a:pPr>
            <a:endParaRPr lang="ru-RU" sz="2200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93762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ru-RU" altLang="ru-RU" sz="1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Начиная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с 1 января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2021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года – в случае перевода, подачи зарегистрированным лицом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заявления -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сведения предоставляются  ежемесячно не позднее 15-го числа месяца, следующего за отчетным, а в случаях приема на работу и увольнения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работника -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сведения на данного работника представляются не позднее рабочего дня следующего за днем издания соответствующего приказа (распоряжения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0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Работодатель, с численностью 25 и более лиц, представляет сведения о трудовой деятельности в форме электронного документа, подписанного усиленной квалифицированной электронной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подписью.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defRPr/>
            </a:pPr>
            <a:endParaRPr lang="ru-RU" altLang="ru-RU" sz="10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работодателей, которые не подключены к электронному документообороту, ПФР разрабатывает сервис для формирования отчетности в электронном виде, который будет предоставляться работодателям на безвозмездной </a:t>
            </a:r>
            <a:r>
              <a:rPr lang="ru-RU" altLang="ru-RU" sz="2200" dirty="0" smtClean="0">
                <a:solidFill>
                  <a:srgbClr val="002060"/>
                </a:solidFill>
                <a:latin typeface="+mn-lt"/>
              </a:rPr>
              <a:t>основе.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835025" y="44450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FFFFFF"/>
                </a:solidFill>
                <a:latin typeface="Arial" charset="0"/>
                <a:cs typeface="Arial" charset="0"/>
              </a:rPr>
              <a:t>Изменения, вносимые в Федеральный закон от 01.04.1996 № 27-ФЗ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1957</Words>
  <Application>Microsoft Office PowerPoint</Application>
  <PresentationFormat>Экран (4:3)</PresentationFormat>
  <Paragraphs>415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КАБИНЕТ СТРАХОВАТЕЛЯ </vt:lpstr>
      <vt:lpstr> КАБИНЕТ СТРАХОВАТЕЛЯ (загрузка заранее подготовленного файла СЗВ-ТД)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opfr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Васильевна Сыренова</dc:creator>
  <cp:lastModifiedBy>061DubovikovaVI</cp:lastModifiedBy>
  <cp:revision>405</cp:revision>
  <cp:lastPrinted>2014-12-20T10:17:38Z</cp:lastPrinted>
  <dcterms:created xsi:type="dcterms:W3CDTF">2014-10-10T06:02:45Z</dcterms:created>
  <dcterms:modified xsi:type="dcterms:W3CDTF">2019-12-26T06:30:39Z</dcterms:modified>
</cp:coreProperties>
</file>