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1" r:id="rId7"/>
    <p:sldId id="258" r:id="rId8"/>
  </p:sldIdLst>
  <p:sldSz cx="12239625" cy="719931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008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/>
    <p:restoredTop sz="94700"/>
  </p:normalViewPr>
  <p:slideViewPr>
    <p:cSldViewPr snapToGrid="0" snapToObjects="1">
      <p:cViewPr varScale="1">
        <p:scale>
          <a:sx n="101" d="100"/>
          <a:sy n="101" d="100"/>
        </p:scale>
        <p:origin x="144" y="150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Общее количество несчастных случаев с тяжелыми </a:t>
            </a:r>
            <a:r>
              <a:rPr lang="ru-RU" dirty="0" smtClean="0"/>
              <a:t>последствиями составило </a:t>
            </a:r>
            <a:r>
              <a:rPr lang="ru-RU" dirty="0" smtClean="0"/>
              <a:t>53</a:t>
            </a:r>
            <a:endParaRPr lang="ru-RU" dirty="0"/>
          </a:p>
        </c:rich>
      </c:tx>
      <c:layout>
        <c:manualLayout>
          <c:xMode val="edge"/>
          <c:yMode val="edge"/>
          <c:x val="0.11472050184648762"/>
          <c:y val="1.75385386081754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 с тяжелыми последствиями составило 19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Lbls>
            <c:dLbl>
              <c:idx val="0"/>
              <c:layout>
                <c:manualLayout>
                  <c:x val="-7.5401226353398923E-2"/>
                  <c:y val="4.177641919316855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8521526598426433E-2"/>
                  <c:y val="-0.16267357068246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812870668635488E-2"/>
                  <c:y val="-0.249925038283557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23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Связанные с производством</c:v>
                </c:pt>
                <c:pt idx="1">
                  <c:v>Расследование не завершено</c:v>
                </c:pt>
                <c:pt idx="2">
                  <c:v>Не связанные с производством по результатам расследования</c:v>
                </c:pt>
                <c:pt idx="3">
                  <c:v>Не учитываются в Мурманской области (организации зарегистрированы в др. субъектах РФ)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5</c:v>
                </c:pt>
                <c:pt idx="2">
                  <c:v>10</c:v>
                </c:pt>
                <c:pt idx="3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6.042977843392805E-2"/>
          <c:w val="0.76724802940302317"/>
          <c:h val="0.876932297267290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5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E5F-8447-848A-F5661249AB4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E5F-8447-848A-F5661249AB47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27%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Транспорт - 3</c:v>
                </c:pt>
                <c:pt idx="1">
                  <c:v>Добыча полезных ископаемых - 2</c:v>
                </c:pt>
                <c:pt idx="2">
                  <c:v>Оборона - 2</c:v>
                </c:pt>
                <c:pt idx="3">
                  <c:v>Здравоохранение - 2</c:v>
                </c:pt>
                <c:pt idx="4">
                  <c:v>Строительство - 1</c:v>
                </c:pt>
                <c:pt idx="5">
                  <c:v>Образование - 1</c:v>
                </c:pt>
                <c:pt idx="6">
                  <c:v>Прочие - 4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0.03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0.01</c:v>
                </c:pt>
                <c:pt idx="5">
                  <c:v>0.01</c:v>
                </c:pt>
                <c:pt idx="6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Исход нс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Транспорт - 3</c:v>
                </c:pt>
                <c:pt idx="1">
                  <c:v>Добыча полезных ископаемых - 2</c:v>
                </c:pt>
                <c:pt idx="2">
                  <c:v>Оборона - 2</c:v>
                </c:pt>
                <c:pt idx="3">
                  <c:v>Здравоохранение - 2</c:v>
                </c:pt>
                <c:pt idx="4">
                  <c:v>Строительство - 1</c:v>
                </c:pt>
                <c:pt idx="5">
                  <c:v>Образование - 1</c:v>
                </c:pt>
                <c:pt idx="6">
                  <c:v>Прочие - 4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F-8447-848A-F5661249AB4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613603921519384"/>
          <c:y val="0.11302358222429852"/>
          <c:w val="0.30748437545785245"/>
          <c:h val="0.77826140871122618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1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0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53 </a:t>
                    </a:r>
                    <a:r>
                      <a:rPr lang="en-US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b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Muller Narrow ExtraBold" pitchFamily="2" charset="0"/>
                        <a:ea typeface="+mn-ea"/>
                        <a:cs typeface="+mn-cs"/>
                      </a:defRPr>
                    </a:pP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26 %</a:t>
                    </a:r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653580482817765E-2"/>
                      <c:h val="0.10303891432303054"/>
                    </c:manualLayout>
                  </c15:layout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7 %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7 %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7 %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b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Лист1!$A$2:$A$7</c15:sqref>
                  </c15:fullRef>
                </c:ext>
              </c:extLst>
              <c:f>Лист1!$A$2:$A$6</c:f>
              <c:strCache>
                <c:ptCount val="5"/>
                <c:pt idx="0">
                  <c:v>Неудовлетворительная организация работ – 8 </c:v>
                </c:pt>
                <c:pt idx="1">
                  <c:v>Нарушение ПДД - 4</c:v>
                </c:pt>
                <c:pt idx="2">
                  <c:v>Противоправные действия третьих лиц - 1 </c:v>
                </c:pt>
                <c:pt idx="3">
                  <c:v>Личная неосторожность - 1</c:v>
                </c:pt>
                <c:pt idx="4">
                  <c:v>Ухудшение состояния здоровья – 1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Лист1!$B$2:$B$7</c15:sqref>
                  </c15:fullRef>
                </c:ext>
              </c:extLst>
              <c:f>Лист1!$B$2:$B$6</c:f>
              <c:numCache>
                <c:formatCode>0%</c:formatCode>
                <c:ptCount val="5"/>
                <c:pt idx="0">
                  <c:v>0.08</c:v>
                </c:pt>
                <c:pt idx="1">
                  <c:v>0.04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  <c:ext xmlns:c15="http://schemas.microsoft.com/office/drawing/2012/chart" uri="{02D57815-91ED-43cb-92C2-25804820EDAC}">
              <c15:categoryFilterExceptions>
                <c15:categoryFilterException>
                  <c15:sqref>Лист1!$B$7</c15:sqref>
                  <c15:dLbl>
                    <c:idx val="4"/>
                    <c:dLblPos val="inEnd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</c:extLst>
                  </c15:dLbl>
                </c15:categoryFilterException>
              </c15:categoryFilterExceptions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85140793994769"/>
          <c:y val="0.81219332372051101"/>
          <c:w val="0.78826417835958262"/>
          <c:h val="0.17465277232335746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sz="2000" b="0" i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</a:rPr>
                      <a:t>27 </a:t>
                    </a:r>
                    <a:r>
                      <a:rPr lang="en-US" sz="2000" b="0" i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20 </a:t>
                    </a:r>
                    <a:r>
                      <a:rPr lang="en-US" baseline="0" dirty="0" smtClean="0"/>
                      <a:t>%</a:t>
                    </a:r>
                    <a:endParaRPr lang="en-US" baseline="0" dirty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4089307632614722E-2"/>
                  <c:y val="-0.3713987519672595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baseline="0" dirty="0" smtClean="0"/>
                      <a:t>20%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412776412776401E-2"/>
                      <c:h val="7.8901500563529112E-2"/>
                    </c:manualLayout>
                  </c15:layout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13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20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Транспортные происшествия- 4</c:v>
                </c:pt>
                <c:pt idx="1">
                  <c:v>Падение пострадавших с высоты ( при разнице высот, с высоты собственного роста) - 3</c:v>
                </c:pt>
                <c:pt idx="2">
                  <c:v>Удары падающими предметами и деталями при работе (обращении) с ними - 3</c:v>
                </c:pt>
                <c:pt idx="3">
                  <c:v>Осыпь горных масс - 2</c:v>
                </c:pt>
                <c:pt idx="4">
                  <c:v>Прочие - 3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0.04</c:v>
                </c:pt>
                <c:pt idx="1">
                  <c:v>0.03</c:v>
                </c:pt>
                <c:pt idx="2">
                  <c:v>0.03</c:v>
                </c:pt>
                <c:pt idx="3">
                  <c:v>0.02</c:v>
                </c:pt>
                <c:pt idx="4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5641380822483186"/>
          <c:y val="6.8587769596770695E-2"/>
          <c:w val="0.33375818194715834"/>
          <c:h val="0.7948624510763674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0.46048</cdr:x>
      <cdr:y>0.13925</cdr:y>
    </cdr:from>
    <cdr:to>
      <cdr:x>0.54131</cdr:x>
      <cdr:y>0.21542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64D808AC-4B12-5540-AD35-2EC7DA80A399}"/>
            </a:ext>
          </a:extLst>
        </cdr:cNvPr>
        <cdr:cNvSpPr txBox="1"/>
      </cdr:nvSpPr>
      <cdr:spPr>
        <a:xfrm xmlns:a="http://schemas.openxmlformats.org/drawingml/2006/main">
          <a:off x="5500145" y="820849"/>
          <a:ext cx="965442" cy="449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0.32566</cdr:y>
    </cdr:from>
    <cdr:to>
      <cdr:x>0.09105</cdr:x>
      <cdr:y>0.40183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D0E632C9-3DB8-304F-A1C4-A51832082BE6}"/>
            </a:ext>
          </a:extLst>
        </cdr:cNvPr>
        <cdr:cNvSpPr txBox="1"/>
      </cdr:nvSpPr>
      <cdr:spPr>
        <a:xfrm xmlns:a="http://schemas.openxmlformats.org/drawingml/2006/main">
          <a:off x="-171450" y="1919740"/>
          <a:ext cx="1087533" cy="449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0.37318</cdr:x>
      <cdr:y>0.6869</cdr:y>
    </cdr:from>
    <cdr:to>
      <cdr:x>0.46248</cdr:x>
      <cdr:y>0.76569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7AB09988-1D5B-B74C-A693-F4BF27E6AABD}"/>
            </a:ext>
          </a:extLst>
        </cdr:cNvPr>
        <cdr:cNvSpPr txBox="1"/>
      </cdr:nvSpPr>
      <cdr:spPr>
        <a:xfrm xmlns:a="http://schemas.openxmlformats.org/drawingml/2006/main">
          <a:off x="4457370" y="4049285"/>
          <a:ext cx="1066631" cy="4644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0.12099</cdr:y>
    </cdr:from>
    <cdr:to>
      <cdr:x>0.0998</cdr:x>
      <cdr:y>0.2313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="" xmlns:a16="http://schemas.microsoft.com/office/drawing/2014/main" id="{CE3A2A40-7D20-A64B-AC6D-9694A7C06A2A}"/>
            </a:ext>
          </a:extLst>
        </cdr:cNvPr>
        <cdr:cNvSpPr txBox="1"/>
      </cdr:nvSpPr>
      <cdr:spPr>
        <a:xfrm xmlns:a="http://schemas.openxmlformats.org/drawingml/2006/main">
          <a:off x="0" y="713245"/>
          <a:ext cx="1192046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tx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0.30059</cdr:x>
      <cdr:y>0.11765</cdr:y>
    </cdr:from>
    <cdr:to>
      <cdr:x>0.36754</cdr:x>
      <cdr:y>0.18068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="" xmlns:a16="http://schemas.microsoft.com/office/drawing/2014/main" id="{A14B97DD-AAA1-8B4B-917E-A340838246E6}"/>
            </a:ext>
          </a:extLst>
        </cdr:cNvPr>
        <cdr:cNvSpPr txBox="1"/>
      </cdr:nvSpPr>
      <cdr:spPr>
        <a:xfrm xmlns:a="http://schemas.openxmlformats.org/drawingml/2006/main">
          <a:off x="3590321" y="693535"/>
          <a:ext cx="799687" cy="371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0.0107</cdr:x>
      <cdr:y>0.02743</cdr:y>
    </cdr:from>
    <cdr:to>
      <cdr:x>0.09299</cdr:x>
      <cdr:y>0.11148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="" xmlns:a16="http://schemas.microsoft.com/office/drawing/2014/main" id="{980B7899-E9CC-4C46-949E-3688F8A132D1}"/>
            </a:ext>
          </a:extLst>
        </cdr:cNvPr>
        <cdr:cNvSpPr txBox="1"/>
      </cdr:nvSpPr>
      <cdr:spPr>
        <a:xfrm xmlns:a="http://schemas.openxmlformats.org/drawingml/2006/main">
          <a:off x="127748" y="161680"/>
          <a:ext cx="982901" cy="495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latin typeface="Muller Narrow ExtraBold" pitchFamily="2" charset="0"/>
            </a:rPr>
            <a:t> </a:t>
          </a:r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0.53037</cdr:x>
      <cdr:y>0.46749</cdr:y>
    </cdr:from>
    <cdr:to>
      <cdr:x>0.59017</cdr:x>
      <cdr:y>0.5778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1027A94A-AA55-424B-8FB9-8E6518423EB9}"/>
            </a:ext>
          </a:extLst>
        </cdr:cNvPr>
        <cdr:cNvSpPr txBox="1"/>
      </cdr:nvSpPr>
      <cdr:spPr>
        <a:xfrm xmlns:a="http://schemas.openxmlformats.org/drawingml/2006/main">
          <a:off x="6334946" y="2755865"/>
          <a:ext cx="714254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9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07.10.2021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6263" y="1244600"/>
            <a:ext cx="57054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5"/>
            <a:ext cx="5486400" cy="3916740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07.10.2021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области</a:t>
            </a:r>
          </a:p>
          <a:p>
            <a:pPr>
              <a:lnSpc>
                <a:spcPts val="5599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за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9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месяцев 2021 года</a:t>
            </a:r>
            <a:endParaRPr lang="ru-RU" sz="6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uller Narrow Light" pitchFamily="2" charset="0"/>
              </a:rPr>
              <a:t>ПРОИЗВОДСТВЕННЫЙ ТРАВМАТИЗМ В МУРМАНСКОЙ ОБЛАСТИ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89916"/>
              </p:ext>
            </p:extLst>
          </p:nvPr>
        </p:nvGraphicFramePr>
        <p:xfrm>
          <a:off x="100014" y="879740"/>
          <a:ext cx="12015786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748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ЭКОНОМИЧЕСКОЙ ДЕЯТЕЛЬНОСТИ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4697388"/>
              </p:ext>
            </p:extLst>
          </p:nvPr>
        </p:nvGraphicFramePr>
        <p:xfrm>
          <a:off x="171450" y="777706"/>
          <a:ext cx="11944350" cy="589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ПРИЧИНАМ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0673956"/>
              </p:ext>
            </p:extLst>
          </p:nvPr>
        </p:nvGraphicFramePr>
        <p:xfrm>
          <a:off x="471488" y="879740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1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(ТИПАМ) ПРОИСШЕСТВИЙ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9435893"/>
              </p:ext>
            </p:extLst>
          </p:nvPr>
        </p:nvGraphicFramePr>
        <p:xfrm>
          <a:off x="0" y="879740"/>
          <a:ext cx="11630025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08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0" y="-43590"/>
            <a:ext cx="12549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ДИНАМИКА НЕСЧАСТНЫХ СЛУЧАЕВ НА ПРОИЗВОДСТВЕ С ТЯЖЕЛЫМИ ПОСЛЕДСТВИЯМИ </a:t>
            </a:r>
            <a:r>
              <a:rPr lang="en-US" sz="2600" dirty="0">
                <a:latin typeface="Muller Narrow Light" pitchFamily="2" charset="0"/>
              </a:rPr>
              <a:t>           </a:t>
            </a:r>
            <a:r>
              <a:rPr lang="ru-RU" sz="2600" dirty="0">
                <a:latin typeface="Muller Narrow Light" pitchFamily="2" charset="0"/>
              </a:rPr>
              <a:t>В СРАВНЕНИИ С </a:t>
            </a:r>
            <a:r>
              <a:rPr lang="ru-RU" sz="2600" dirty="0" smtClean="0">
                <a:latin typeface="Muller Narrow Light" pitchFamily="2" charset="0"/>
              </a:rPr>
              <a:t>2016 </a:t>
            </a:r>
            <a:r>
              <a:rPr lang="ru-RU" sz="2600" dirty="0">
                <a:latin typeface="Muller Narrow Light" pitchFamily="2" charset="0"/>
              </a:rPr>
              <a:t>– </a:t>
            </a:r>
            <a:r>
              <a:rPr lang="ru-RU" sz="2600" dirty="0" smtClean="0">
                <a:latin typeface="Muller Narrow Light" pitchFamily="2" charset="0"/>
              </a:rPr>
              <a:t>2020 </a:t>
            </a:r>
            <a:r>
              <a:rPr lang="ru-RU" sz="2600" dirty="0" err="1">
                <a:latin typeface="Muller Narrow Light" pitchFamily="2" charset="0"/>
              </a:rPr>
              <a:t>гг</a:t>
            </a:r>
            <a:r>
              <a:rPr lang="en-US" sz="2600" dirty="0">
                <a:latin typeface="Muller Narrow Light" pitchFamily="2" charset="0"/>
              </a:rPr>
              <a:t>.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AA3C43F8-8A9B-DF43-AB32-13D6C5DA74E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5586" y="879743"/>
          <a:ext cx="11715234" cy="584202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52539">
                  <a:extLst>
                    <a:ext uri="{9D8B030D-6E8A-4147-A177-3AD203B41FA5}">
                      <a16:colId xmlns:a16="http://schemas.microsoft.com/office/drawing/2014/main" xmlns="" val="3124924113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215260258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1139690700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1057909463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3305628439"/>
                    </a:ext>
                  </a:extLst>
                </a:gridCol>
                <a:gridCol w="1952539"/>
              </a:tblGrid>
              <a:tr h="481929">
                <a:tc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Muller Narrow ExtraBold" pitchFamily="2" charset="0"/>
                        </a:rPr>
                        <a:t>2020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0191365"/>
                  </a:ext>
                </a:extLst>
              </a:tr>
              <a:tr h="150558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86581650"/>
                  </a:ext>
                </a:extLst>
              </a:tr>
              <a:tr h="1399074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69096092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0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61656796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случаев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23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59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3038</TotalTime>
  <Words>155</Words>
  <Application>Microsoft Office PowerPoint</Application>
  <PresentationFormat>Произвольный</PresentationFormat>
  <Paragraphs>62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Muller Narrow ExtraBold</vt:lpstr>
      <vt:lpstr>Muller Narrow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Пахалков А.А.</cp:lastModifiedBy>
  <cp:revision>197</cp:revision>
  <cp:lastPrinted>2021-10-07T13:08:33Z</cp:lastPrinted>
  <dcterms:created xsi:type="dcterms:W3CDTF">2019-09-18T12:34:40Z</dcterms:created>
  <dcterms:modified xsi:type="dcterms:W3CDTF">2021-10-07T13:12:31Z</dcterms:modified>
</cp:coreProperties>
</file>