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66" r:id="rId3"/>
    <p:sldId id="267" r:id="rId4"/>
    <p:sldId id="268" r:id="rId5"/>
    <p:sldId id="269" r:id="rId6"/>
    <p:sldId id="271" r:id="rId7"/>
    <p:sldId id="258" r:id="rId8"/>
  </p:sldIdLst>
  <p:sldSz cx="12239625" cy="71993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C8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4"/>
    <p:restoredTop sz="94700"/>
  </p:normalViewPr>
  <p:slideViewPr>
    <p:cSldViewPr snapToGrid="0" snapToObjects="1">
      <p:cViewPr varScale="1">
        <p:scale>
          <a:sx n="101" d="100"/>
          <a:sy n="101" d="100"/>
        </p:scale>
        <p:origin x="144" y="150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Общее количество несчастных случаев с тяжелыми </a:t>
            </a:r>
            <a:r>
              <a:rPr lang="ru-RU" dirty="0" smtClean="0"/>
              <a:t>последствиями составило 43</a:t>
            </a:r>
            <a:endParaRPr lang="ru-RU" dirty="0"/>
          </a:p>
        </c:rich>
      </c:tx>
      <c:layout>
        <c:manualLayout>
          <c:xMode val="edge"/>
          <c:yMode val="edge"/>
          <c:x val="0.11472050184648762"/>
          <c:y val="1.75385386081754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количество несчастных случаев с тяжелыми последствиями составило 19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Lbls>
            <c:dLbl>
              <c:idx val="0"/>
              <c:layout>
                <c:manualLayout>
                  <c:x val="-5.0034596155424209E-2"/>
                  <c:y val="7.685349640951935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43C-C940-BD69-3F9EAD5783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2982421624353163"/>
                  <c:y val="-0.1758274746385999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43C-C940-BD69-3F9EAD5783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407903403073257E-2"/>
                  <c:y val="-0.2696558942177544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43C-C940-BD69-3F9EAD5783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1503200872585446"/>
                  <c:y val="2.396876068646806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43C-C940-BD69-3F9EAD5783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uller Narrow ExtraBold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Связанные с производством</c:v>
                </c:pt>
                <c:pt idx="1">
                  <c:v>Расследование не завершено</c:v>
                </c:pt>
                <c:pt idx="2">
                  <c:v>Не связанные с производством по результатам расследования</c:v>
                </c:pt>
                <c:pt idx="3">
                  <c:v>Не учитываются в Мурманской области (организации зарегистрированы в др. субъектах РФ)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9</c:v>
                </c:pt>
                <c:pt idx="2">
                  <c:v>9</c:v>
                </c:pt>
                <c:pt idx="3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uller Narrow Light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6.042977843392805E-2"/>
          <c:w val="0.76724802940302317"/>
          <c:h val="0.876932297267290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E5F-8447-848A-F5661249AB4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E5F-8447-848A-F5661249AB47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28%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12%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12%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12%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12%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Транспорт - 2</c:v>
                </c:pt>
                <c:pt idx="1">
                  <c:v>Образование - 1</c:v>
                </c:pt>
                <c:pt idx="2">
                  <c:v>Строительство - 1</c:v>
                </c:pt>
                <c:pt idx="3">
                  <c:v>Оборона - 1</c:v>
                </c:pt>
                <c:pt idx="4">
                  <c:v>Здравоохранение - 1</c:v>
                </c:pt>
                <c:pt idx="5">
                  <c:v>Добыча полезных ископаемых - 1</c:v>
                </c:pt>
                <c:pt idx="6">
                  <c:v>Прочие -1 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0.02</c:v>
                </c:pt>
                <c:pt idx="1">
                  <c:v>0.01</c:v>
                </c:pt>
                <c:pt idx="2">
                  <c:v>0.01</c:v>
                </c:pt>
                <c:pt idx="3">
                  <c:v>0.01</c:v>
                </c:pt>
                <c:pt idx="4">
                  <c:v>0.01</c:v>
                </c:pt>
                <c:pt idx="5">
                  <c:v>0.01</c:v>
                </c:pt>
                <c:pt idx="6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Исход нс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Транспорт - 2</c:v>
                </c:pt>
                <c:pt idx="1">
                  <c:v>Образование - 1</c:v>
                </c:pt>
                <c:pt idx="2">
                  <c:v>Строительство - 1</c:v>
                </c:pt>
                <c:pt idx="3">
                  <c:v>Оборона - 1</c:v>
                </c:pt>
                <c:pt idx="4">
                  <c:v>Здравоохранение - 1</c:v>
                </c:pt>
                <c:pt idx="5">
                  <c:v>Добыча полезных ископаемых - 1</c:v>
                </c:pt>
                <c:pt idx="6">
                  <c:v>Прочие -1 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5F-8447-848A-F5661249AB4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613603921519384"/>
          <c:y val="0.11302358222429852"/>
          <c:w val="0.30748437545785245"/>
          <c:h val="0.77826140871122618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1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0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2D3-374D-BCDE-50F57B3C63B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50 </a:t>
                    </a:r>
                    <a:r>
                      <a:rPr lang="en-US" baseline="0" dirty="0" smtClean="0"/>
                      <a:t>%</a:t>
                    </a:r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43C-C940-BD69-3F9EAD5783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38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 smtClean="0"/>
                      <a:t>%</a:t>
                    </a:r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43C-C940-BD69-3F9EAD5783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aseline="0" dirty="0" smtClean="0"/>
                      <a:t> </a:t>
                    </a:r>
                    <a:r>
                      <a:rPr lang="en-US" baseline="0" dirty="0" smtClean="0"/>
                      <a:t>12%</a:t>
                    </a:r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43C-C940-BD69-3F9EAD5783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43C-C940-BD69-3F9EAD5783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2D3-374D-BCDE-50F57B3C63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Muller Narrow ExtraBold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3"/>
                <c:pt idx="0">
                  <c:v>Неудовлетворительная организация работ – 4 </c:v>
                </c:pt>
                <c:pt idx="1">
                  <c:v>Нарушение ПДД - 3</c:v>
                </c:pt>
                <c:pt idx="2">
                  <c:v>Противоправные действия третьих лиц - 1 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0.04</c:v>
                </c:pt>
                <c:pt idx="1">
                  <c:v>0.03</c:v>
                </c:pt>
                <c:pt idx="2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"/>
          <c:y val="0.87527475173732516"/>
          <c:w val="0.98780494252965245"/>
          <c:h val="0.111571344306543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uller Narrow Light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2D3-374D-BCDE-50F57B3C63B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 dirty="0" smtClean="0"/>
                      <a:t>13 </a:t>
                    </a:r>
                    <a:r>
                      <a:rPr lang="en-US" baseline="0" dirty="0" smtClean="0"/>
                      <a:t>%</a:t>
                    </a:r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 rot="0" spcFirstLastPara="1" vertOverflow="overflow" horzOverflow="overflow" vert="horz" wrap="square" lIns="38100" tIns="19050" rIns="38100" bIns="19050" anchor="ctr" anchorCtr="0">
                    <a:spAutoFit/>
                  </a:bodyPr>
                  <a:lstStyle/>
                  <a:p>
                    <a:pPr algn="ctr" rtl="0">
                      <a:defRPr lang="en-US" sz="2000" b="1" i="0" u="none" strike="noStrike" kern="1200" baseline="0" dirty="0" smtClean="0">
                        <a:solidFill>
                          <a:schemeClr val="tx1"/>
                        </a:solidFill>
                        <a:latin typeface="Muller Narrow ExtraBold" pitchFamily="2" charset="0"/>
                        <a:ea typeface="+mn-ea"/>
                        <a:cs typeface="+mn-cs"/>
                      </a:defRPr>
                    </a:pPr>
                    <a:r>
                      <a:rPr lang="en-US" sz="2000" b="1" i="0" u="none" strike="noStrike" kern="1200" baseline="0" dirty="0" smtClean="0">
                        <a:solidFill>
                          <a:schemeClr val="tx1"/>
                        </a:solidFill>
                        <a:latin typeface="Muller Narrow ExtraBold" pitchFamily="2" charset="0"/>
                        <a:ea typeface="+mn-ea"/>
                        <a:cs typeface="+mn-cs"/>
                      </a:rPr>
                      <a:t>36 %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2000" b="1" i="0" u="none" strike="noStrike" kern="1200" baseline="0" dirty="0" smtClean="0">
                      <a:solidFill>
                        <a:schemeClr val="tx1"/>
                      </a:solidFill>
                      <a:latin typeface="Muller Narrow ExtraBold" pitchFamily="2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43C-C940-BD69-3F9EAD578316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2"/>
              <c:layout>
                <c:manualLayout>
                  <c:x val="9.3119748237858471E-2"/>
                  <c:y val="-0.3155837338340333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13 </a:t>
                    </a: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43C-C940-BD69-3F9EAD5783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1609562318223741E-2"/>
                  <c:y val="-0.11919473940510865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25 </a:t>
                    </a: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43C-C940-BD69-3F9EAD57831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13 </a:t>
                    </a: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Muller Narrow ExtraBold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Падение пострадавших с высоты ( при разнице высот, с высоты собственного роста) - 1</c:v>
                </c:pt>
                <c:pt idx="1">
                  <c:v>Транспортные происшествия- 3</c:v>
                </c:pt>
                <c:pt idx="2">
                  <c:v>Воздействие движущихся механизмов, деталей и оборудования, предметов - 1</c:v>
                </c:pt>
                <c:pt idx="3">
                  <c:v>Осыпь горных масс - 2</c:v>
                </c:pt>
                <c:pt idx="4">
                  <c:v>Противоправные действия третьих лиц - 1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0.01</c:v>
                </c:pt>
                <c:pt idx="1">
                  <c:v>0.03</c:v>
                </c:pt>
                <c:pt idx="2">
                  <c:v>0.01</c:v>
                </c:pt>
                <c:pt idx="3">
                  <c:v>0.02</c:v>
                </c:pt>
                <c:pt idx="4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6.5520065520065524E-3"/>
          <c:y val="8.0566453367425309E-2"/>
          <c:w val="0.33165612283722518"/>
          <c:h val="0.792828256795277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0.46048</cdr:x>
      <cdr:y>0.13925</cdr:y>
    </cdr:from>
    <cdr:to>
      <cdr:x>0.54131</cdr:x>
      <cdr:y>0.21542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64D808AC-4B12-5540-AD35-2EC7DA80A399}"/>
            </a:ext>
          </a:extLst>
        </cdr:cNvPr>
        <cdr:cNvSpPr txBox="1"/>
      </cdr:nvSpPr>
      <cdr:spPr>
        <a:xfrm xmlns:a="http://schemas.openxmlformats.org/drawingml/2006/main">
          <a:off x="5500145" y="820849"/>
          <a:ext cx="965442" cy="449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</cdr:x>
      <cdr:y>0.32566</cdr:y>
    </cdr:from>
    <cdr:to>
      <cdr:x>0.09105</cdr:x>
      <cdr:y>0.40183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D0E632C9-3DB8-304F-A1C4-A51832082BE6}"/>
            </a:ext>
          </a:extLst>
        </cdr:cNvPr>
        <cdr:cNvSpPr txBox="1"/>
      </cdr:nvSpPr>
      <cdr:spPr>
        <a:xfrm xmlns:a="http://schemas.openxmlformats.org/drawingml/2006/main">
          <a:off x="-171450" y="1919740"/>
          <a:ext cx="1087533" cy="449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0" dirty="0"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0.37318</cdr:x>
      <cdr:y>0.6869</cdr:y>
    </cdr:from>
    <cdr:to>
      <cdr:x>0.46248</cdr:x>
      <cdr:y>0.76569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7AB09988-1D5B-B74C-A693-F4BF27E6AABD}"/>
            </a:ext>
          </a:extLst>
        </cdr:cNvPr>
        <cdr:cNvSpPr txBox="1"/>
      </cdr:nvSpPr>
      <cdr:spPr>
        <a:xfrm xmlns:a="http://schemas.openxmlformats.org/drawingml/2006/main">
          <a:off x="4457370" y="4049285"/>
          <a:ext cx="1066631" cy="4644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</cdr:x>
      <cdr:y>0.12099</cdr:y>
    </cdr:from>
    <cdr:to>
      <cdr:x>0.0998</cdr:x>
      <cdr:y>0.2313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xmlns="" id="{CE3A2A40-7D20-A64B-AC6D-9694A7C06A2A}"/>
            </a:ext>
          </a:extLst>
        </cdr:cNvPr>
        <cdr:cNvSpPr txBox="1"/>
      </cdr:nvSpPr>
      <cdr:spPr>
        <a:xfrm xmlns:a="http://schemas.openxmlformats.org/drawingml/2006/main">
          <a:off x="0" y="713245"/>
          <a:ext cx="1192046" cy="650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0" dirty="0">
            <a:solidFill>
              <a:schemeClr val="tx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0.30059</cdr:x>
      <cdr:y>0.11765</cdr:y>
    </cdr:from>
    <cdr:to>
      <cdr:x>0.36754</cdr:x>
      <cdr:y>0.18068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xmlns="" id="{A14B97DD-AAA1-8B4B-917E-A340838246E6}"/>
            </a:ext>
          </a:extLst>
        </cdr:cNvPr>
        <cdr:cNvSpPr txBox="1"/>
      </cdr:nvSpPr>
      <cdr:spPr>
        <a:xfrm xmlns:a="http://schemas.openxmlformats.org/drawingml/2006/main">
          <a:off x="3590321" y="693535"/>
          <a:ext cx="799687" cy="371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0.0107</cdr:x>
      <cdr:y>0.02743</cdr:y>
    </cdr:from>
    <cdr:to>
      <cdr:x>0.09299</cdr:x>
      <cdr:y>0.11148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xmlns="" id="{980B7899-E9CC-4C46-949E-3688F8A132D1}"/>
            </a:ext>
          </a:extLst>
        </cdr:cNvPr>
        <cdr:cNvSpPr txBox="1"/>
      </cdr:nvSpPr>
      <cdr:spPr>
        <a:xfrm xmlns:a="http://schemas.openxmlformats.org/drawingml/2006/main">
          <a:off x="127748" y="161680"/>
          <a:ext cx="982901" cy="4954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i="0" dirty="0" smtClean="0">
              <a:latin typeface="Muller Narrow ExtraBold" pitchFamily="2" charset="0"/>
            </a:rPr>
            <a:t> </a:t>
          </a:r>
          <a:endParaRPr lang="ru-RU" sz="2000" b="1" i="0" dirty="0"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0.53037</cdr:x>
      <cdr:y>0.46749</cdr:y>
    </cdr:from>
    <cdr:to>
      <cdr:x>0.59017</cdr:x>
      <cdr:y>0.5778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="" xmlns:a16="http://schemas.microsoft.com/office/drawing/2014/main" xmlns:lc="http://schemas.openxmlformats.org/drawingml/2006/lockedCanvas" id="{1027A94A-AA55-424B-8FB9-8E6518423EB9}"/>
            </a:ext>
          </a:extLst>
        </cdr:cNvPr>
        <cdr:cNvSpPr txBox="1"/>
      </cdr:nvSpPr>
      <cdr:spPr>
        <a:xfrm xmlns:a="http://schemas.openxmlformats.org/drawingml/2006/main">
          <a:off x="6334946" y="2755865"/>
          <a:ext cx="714254" cy="650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20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07.07.2021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52450" y="1241425"/>
            <a:ext cx="5692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07.07.2021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07.07.2021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07.07.2021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07.07.2021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07.07.2021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07.07.2021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07.07.2021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3E5FE43-CD68-C342-9095-2FE190F9DEAB}"/>
              </a:ext>
            </a:extLst>
          </p:cNvPr>
          <p:cNvSpPr/>
          <p:nvPr/>
        </p:nvSpPr>
        <p:spPr>
          <a:xfrm>
            <a:off x="135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1521672" y="2936099"/>
            <a:ext cx="10416328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sz="6000" b="1" dirty="0">
                <a:solidFill>
                  <a:schemeClr val="bg1"/>
                </a:solidFill>
                <a:latin typeface="Muller Narrow ExtraBold" pitchFamily="2" charset="0"/>
              </a:rPr>
              <a:t>Мониторинг производственного травматизма с тяжелыми последствиями в организациях Мурманской </a:t>
            </a:r>
            <a:r>
              <a:rPr lang="ru-RU" sz="6000" b="1" dirty="0" smtClean="0">
                <a:solidFill>
                  <a:schemeClr val="bg1"/>
                </a:solidFill>
                <a:latin typeface="Muller Narrow ExtraBold" pitchFamily="2" charset="0"/>
              </a:rPr>
              <a:t>области</a:t>
            </a:r>
          </a:p>
          <a:p>
            <a:pPr>
              <a:lnSpc>
                <a:spcPts val="5599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Muller Narrow ExtraBold" pitchFamily="2" charset="0"/>
              </a:rPr>
              <a:t>за 6 месяцев 2021 года</a:t>
            </a:r>
            <a:endParaRPr lang="ru-RU" sz="6000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Muller Narrow Light" pitchFamily="2" charset="0"/>
              </a:rPr>
              <a:t>ПРОИЗВОДСТВЕННЫЙ ТРАВМАТИЗМ В МУРМАНСКОЙ ОБЛАСТИ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557096"/>
              </p:ext>
            </p:extLst>
          </p:nvPr>
        </p:nvGraphicFramePr>
        <p:xfrm>
          <a:off x="100014" y="879740"/>
          <a:ext cx="12015786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748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ВИДАМ ЭКОНОМИЧЕСКОЙ ДЕЯТЕЛЬНОСТИ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4565071"/>
              </p:ext>
            </p:extLst>
          </p:nvPr>
        </p:nvGraphicFramePr>
        <p:xfrm>
          <a:off x="171450" y="777706"/>
          <a:ext cx="11944350" cy="5894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535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ПРИЧИНАМ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7788308"/>
              </p:ext>
            </p:extLst>
          </p:nvPr>
        </p:nvGraphicFramePr>
        <p:xfrm>
          <a:off x="471488" y="879740"/>
          <a:ext cx="11158537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011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ВИДАМ (ТИПАМ) ПРОИСШЕСТВИЙ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6937766"/>
              </p:ext>
            </p:extLst>
          </p:nvPr>
        </p:nvGraphicFramePr>
        <p:xfrm>
          <a:off x="0" y="879740"/>
          <a:ext cx="11630025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9086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0" y="-43590"/>
            <a:ext cx="125498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Muller Narrow Light" pitchFamily="2" charset="0"/>
              </a:rPr>
              <a:t>ДИНАМИКА НЕСЧАСТНЫХ СЛУЧАЕВ НА ПРОИЗВОДСТВЕ С ТЯЖЕЛЫМИ ПОСЛЕДСТВИЯМИ </a:t>
            </a:r>
            <a:r>
              <a:rPr lang="en-US" sz="2600" dirty="0">
                <a:latin typeface="Muller Narrow Light" pitchFamily="2" charset="0"/>
              </a:rPr>
              <a:t>           </a:t>
            </a:r>
            <a:r>
              <a:rPr lang="ru-RU" sz="2600" dirty="0">
                <a:latin typeface="Muller Narrow Light" pitchFamily="2" charset="0"/>
              </a:rPr>
              <a:t>В СРАВНЕНИИ С </a:t>
            </a:r>
            <a:r>
              <a:rPr lang="ru-RU" sz="2600" dirty="0" smtClean="0">
                <a:latin typeface="Muller Narrow Light" pitchFamily="2" charset="0"/>
              </a:rPr>
              <a:t>2016 </a:t>
            </a:r>
            <a:r>
              <a:rPr lang="ru-RU" sz="2600" dirty="0">
                <a:latin typeface="Muller Narrow Light" pitchFamily="2" charset="0"/>
              </a:rPr>
              <a:t>– </a:t>
            </a:r>
            <a:r>
              <a:rPr lang="ru-RU" sz="2600" dirty="0" smtClean="0">
                <a:latin typeface="Muller Narrow Light" pitchFamily="2" charset="0"/>
              </a:rPr>
              <a:t>2020 </a:t>
            </a:r>
            <a:r>
              <a:rPr lang="ru-RU" sz="2600" dirty="0" err="1">
                <a:latin typeface="Muller Narrow Light" pitchFamily="2" charset="0"/>
              </a:rPr>
              <a:t>гг</a:t>
            </a:r>
            <a:r>
              <a:rPr lang="en-US" sz="2600" dirty="0">
                <a:latin typeface="Muller Narrow Light" pitchFamily="2" charset="0"/>
              </a:rPr>
              <a:t>.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AA3C43F8-8A9B-DF43-AB32-13D6C5DA74E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45586" y="879743"/>
          <a:ext cx="11715234" cy="584202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952539">
                  <a:extLst>
                    <a:ext uri="{9D8B030D-6E8A-4147-A177-3AD203B41FA5}">
                      <a16:colId xmlns="" xmlns:a16="http://schemas.microsoft.com/office/drawing/2014/main" val="3124924113"/>
                    </a:ext>
                  </a:extLst>
                </a:gridCol>
                <a:gridCol w="1952539">
                  <a:extLst>
                    <a:ext uri="{9D8B030D-6E8A-4147-A177-3AD203B41FA5}">
                      <a16:colId xmlns="" xmlns:a16="http://schemas.microsoft.com/office/drawing/2014/main" val="215260258"/>
                    </a:ext>
                  </a:extLst>
                </a:gridCol>
                <a:gridCol w="1952539">
                  <a:extLst>
                    <a:ext uri="{9D8B030D-6E8A-4147-A177-3AD203B41FA5}">
                      <a16:colId xmlns="" xmlns:a16="http://schemas.microsoft.com/office/drawing/2014/main" val="1139690700"/>
                    </a:ext>
                  </a:extLst>
                </a:gridCol>
                <a:gridCol w="1952539">
                  <a:extLst>
                    <a:ext uri="{9D8B030D-6E8A-4147-A177-3AD203B41FA5}">
                      <a16:colId xmlns="" xmlns:a16="http://schemas.microsoft.com/office/drawing/2014/main" val="1057909463"/>
                    </a:ext>
                  </a:extLst>
                </a:gridCol>
                <a:gridCol w="1952539">
                  <a:extLst>
                    <a:ext uri="{9D8B030D-6E8A-4147-A177-3AD203B41FA5}">
                      <a16:colId xmlns="" xmlns:a16="http://schemas.microsoft.com/office/drawing/2014/main" val="3305628439"/>
                    </a:ext>
                  </a:extLst>
                </a:gridCol>
                <a:gridCol w="1952539"/>
              </a:tblGrid>
              <a:tr h="481929">
                <a:tc>
                  <a:txBody>
                    <a:bodyPr/>
                    <a:lstStyle/>
                    <a:p>
                      <a:pPr algn="ctr"/>
                      <a:endParaRPr lang="ru-RU" b="1" i="0" dirty="0"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2017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Muller Narrow ExtraBold" pitchFamily="2" charset="0"/>
                        </a:rPr>
                        <a:t>2020</a:t>
                      </a:r>
                      <a:endParaRPr lang="ru-RU" b="1" i="0" dirty="0"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50191365"/>
                  </a:ext>
                </a:extLst>
              </a:tr>
              <a:tr h="150558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Общее количество несчастных случаев с тяжелыми последствиями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44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27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86581650"/>
                  </a:ext>
                </a:extLst>
              </a:tr>
              <a:tr h="1399074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несчастных случаев со смертельным исходом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69096092"/>
                  </a:ext>
                </a:extLst>
              </a:tr>
              <a:tr h="1136683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групповых несчастных случаев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0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61656796"/>
                  </a:ext>
                </a:extLst>
              </a:tr>
              <a:tr h="1136683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тяжелых несчастных случаев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23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Muller Narrow ExtraBold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033754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59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655152D-456C-5E4D-9F23-F91BF730ABA5}"/>
              </a:ext>
            </a:extLst>
          </p:cNvPr>
          <p:cNvSpPr/>
          <p:nvPr/>
        </p:nvSpPr>
        <p:spPr>
          <a:xfrm>
            <a:off x="135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05440C4-E74B-1944-B487-7211DD8801A7}"/>
              </a:ext>
            </a:extLst>
          </p:cNvPr>
          <p:cNvSpPr/>
          <p:nvPr/>
        </p:nvSpPr>
        <p:spPr>
          <a:xfrm>
            <a:off x="1574423" y="4159532"/>
            <a:ext cx="9108873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sz="7199" b="1" dirty="0">
                <a:solidFill>
                  <a:schemeClr val="bg1"/>
                </a:solidFill>
                <a:latin typeface="Muller Narrow ExtraBold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2830</TotalTime>
  <Words>151</Words>
  <Application>Microsoft Office PowerPoint</Application>
  <PresentationFormat>Произвольный</PresentationFormat>
  <Paragraphs>61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Muller Narrow ExtraBold</vt:lpstr>
      <vt:lpstr>Muller Narrow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Пахалков А.А.</cp:lastModifiedBy>
  <cp:revision>183</cp:revision>
  <cp:lastPrinted>2021-07-07T11:00:33Z</cp:lastPrinted>
  <dcterms:created xsi:type="dcterms:W3CDTF">2019-09-18T12:34:40Z</dcterms:created>
  <dcterms:modified xsi:type="dcterms:W3CDTF">2021-07-07T11:17:15Z</dcterms:modified>
</cp:coreProperties>
</file>