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2" r:id="rId1"/>
  </p:sldMasterIdLst>
  <p:notesMasterIdLst>
    <p:notesMasterId r:id="rId9"/>
  </p:notesMasterIdLst>
  <p:sldIdLst>
    <p:sldId id="256" r:id="rId2"/>
    <p:sldId id="266" r:id="rId3"/>
    <p:sldId id="267" r:id="rId4"/>
    <p:sldId id="268" r:id="rId5"/>
    <p:sldId id="269" r:id="rId6"/>
    <p:sldId id="271" r:id="rId7"/>
    <p:sldId id="258" r:id="rId8"/>
  </p:sldIdLst>
  <p:sldSz cx="12239625" cy="719931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67">
          <p15:clr>
            <a:srgbClr val="A4A3A4"/>
          </p15:clr>
        </p15:guide>
        <p15:guide id="2" pos="38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2C8"/>
    <a:srgbClr val="EBEB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24"/>
    <p:restoredTop sz="94700"/>
  </p:normalViewPr>
  <p:slideViewPr>
    <p:cSldViewPr snapToGrid="0" snapToObjects="1">
      <p:cViewPr varScale="1">
        <p:scale>
          <a:sx n="101" d="100"/>
          <a:sy n="101" d="100"/>
        </p:scale>
        <p:origin x="144" y="150"/>
      </p:cViewPr>
      <p:guideLst>
        <p:guide orient="horz" pos="2267"/>
        <p:guide pos="385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4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Общее количество несчастных случаев с тяжелыми </a:t>
            </a:r>
            <a:r>
              <a:rPr lang="ru-RU" dirty="0" smtClean="0"/>
              <a:t>последствиями составило 43</a:t>
            </a:r>
            <a:endParaRPr lang="ru-RU" dirty="0"/>
          </a:p>
        </c:rich>
      </c:tx>
      <c:layout>
        <c:manualLayout>
          <c:xMode val="edge"/>
          <c:yMode val="edge"/>
          <c:x val="0.11472050184648762"/>
          <c:y val="1.753853860817540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Общее количество несчастных случаев с тяжелыми последствиями составило 19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43C-C940-BD69-3F9EAD578316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43C-C940-BD69-3F9EAD578316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043C-C940-BD69-3F9EAD578316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43C-C940-BD69-3F9EAD578316}"/>
              </c:ext>
            </c:extLst>
          </c:dPt>
          <c:dLbls>
            <c:dLbl>
              <c:idx val="0"/>
              <c:layout>
                <c:manualLayout>
                  <c:x val="-5.0034596155424209E-2"/>
                  <c:y val="7.6853496409519356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8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043C-C940-BD69-3F9EAD57831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12982421624353163"/>
                  <c:y val="-0.1758274746385999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9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043C-C940-BD69-3F9EAD57831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0407903403073257E-2"/>
                  <c:y val="-0.2696558942177544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9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043C-C940-BD69-3F9EAD57831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11503200872585446"/>
                  <c:y val="2.3968760686468066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17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043C-C940-BD69-3F9EAD57831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uller Narrow ExtraBold" pitchFamily="2" charset="0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Связанные с производством</c:v>
                </c:pt>
                <c:pt idx="1">
                  <c:v>Расследование не завершено</c:v>
                </c:pt>
                <c:pt idx="2">
                  <c:v>Не связанные с производством по результатам расследования</c:v>
                </c:pt>
                <c:pt idx="3">
                  <c:v>Не учитываются в Мурманской области (организации зарегистрированы в др. субъектах РФ)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</c:v>
                </c:pt>
                <c:pt idx="1">
                  <c:v>9</c:v>
                </c:pt>
                <c:pt idx="2">
                  <c:v>9</c:v>
                </c:pt>
                <c:pt idx="3">
                  <c:v>17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3C-C940-BD69-3F9EAD578316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uller Narrow Light" pitchFamily="2" charset="0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depthPercent val="100"/>
      <c:rAngAx val="0"/>
      <c:perspective val="6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6.042977843392805E-2"/>
          <c:w val="0.76724802940302317"/>
          <c:h val="0.8769322972672901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Столбец2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43C-C940-BD69-3F9EAD57831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43C-C940-BD69-3F9EAD57831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043C-C940-BD69-3F9EAD57831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43C-C940-BD69-3F9EAD57831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6E5F-8447-848A-F5661249AB47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6E5F-8447-848A-F5661249AB47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28%</a:t>
                    </a:r>
                    <a:endParaRPr lang="en-US" dirty="0"/>
                  </a:p>
                </c:rich>
              </c:tx>
              <c:dLblPos val="inEnd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12%</a:t>
                    </a:r>
                    <a:endParaRPr lang="en-US" dirty="0"/>
                  </a:p>
                </c:rich>
              </c:tx>
              <c:dLblPos val="inEnd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mtClean="0"/>
                      <a:t>12%</a:t>
                    </a:r>
                    <a:endParaRPr lang="en-US"/>
                  </a:p>
                </c:rich>
              </c:tx>
              <c:dLblPos val="inEnd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mtClean="0"/>
                      <a:t>12%</a:t>
                    </a:r>
                    <a:endParaRPr lang="en-US" dirty="0"/>
                  </a:p>
                </c:rich>
              </c:tx>
              <c:dLblPos val="inEnd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smtClean="0"/>
                      <a:t>12%</a:t>
                    </a:r>
                    <a:endParaRPr lang="en-US" dirty="0"/>
                  </a:p>
                </c:rich>
              </c:tx>
              <c:dLblPos val="inEnd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Лист1!$A$2:$A$8</c:f>
              <c:strCache>
                <c:ptCount val="7"/>
                <c:pt idx="0">
                  <c:v>Транспорт - 2</c:v>
                </c:pt>
                <c:pt idx="1">
                  <c:v>Образование - 1</c:v>
                </c:pt>
                <c:pt idx="2">
                  <c:v>Строительство - 1</c:v>
                </c:pt>
                <c:pt idx="3">
                  <c:v>Оборона - 1</c:v>
                </c:pt>
                <c:pt idx="4">
                  <c:v>Здравоохранение - 1</c:v>
                </c:pt>
                <c:pt idx="5">
                  <c:v>Добыча полезных ископаемых - 1</c:v>
                </c:pt>
                <c:pt idx="6">
                  <c:v>Прочие -1 </c:v>
                </c:pt>
              </c:strCache>
            </c:strRef>
          </c:cat>
          <c:val>
            <c:numRef>
              <c:f>Лист1!$B$2:$B$8</c:f>
              <c:numCache>
                <c:formatCode>0%</c:formatCode>
                <c:ptCount val="7"/>
                <c:pt idx="0">
                  <c:v>0.02</c:v>
                </c:pt>
                <c:pt idx="1">
                  <c:v>0.01</c:v>
                </c:pt>
                <c:pt idx="2">
                  <c:v>0.01</c:v>
                </c:pt>
                <c:pt idx="3">
                  <c:v>0.01</c:v>
                </c:pt>
                <c:pt idx="4">
                  <c:v>0.01</c:v>
                </c:pt>
                <c:pt idx="5">
                  <c:v>0.01</c:v>
                </c:pt>
                <c:pt idx="6">
                  <c:v>0.01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3C-C940-BD69-3F9EAD57831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Исход нс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Лист1!$A$2:$A$8</c:f>
              <c:strCache>
                <c:ptCount val="7"/>
                <c:pt idx="0">
                  <c:v>Транспорт - 2</c:v>
                </c:pt>
                <c:pt idx="1">
                  <c:v>Образование - 1</c:v>
                </c:pt>
                <c:pt idx="2">
                  <c:v>Строительство - 1</c:v>
                </c:pt>
                <c:pt idx="3">
                  <c:v>Оборона - 1</c:v>
                </c:pt>
                <c:pt idx="4">
                  <c:v>Здравоохранение - 1</c:v>
                </c:pt>
                <c:pt idx="5">
                  <c:v>Добыча полезных ископаемых - 1</c:v>
                </c:pt>
                <c:pt idx="6">
                  <c:v>Прочие -1 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E5F-8447-848A-F5661249AB47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8613603921519384"/>
          <c:y val="0.11302358222429852"/>
          <c:w val="0.30748437545785245"/>
          <c:h val="0.77826140871122618"/>
        </c:manualLayout>
      </c:layout>
      <c:overlay val="0"/>
      <c:spPr>
        <a:solidFill>
          <a:schemeClr val="lt1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1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0"/>
    <c:dispBlanksAs val="zero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Столбец2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43C-C940-BD69-3F9EAD57831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43C-C940-BD69-3F9EAD57831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043C-C940-BD69-3F9EAD57831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43C-C940-BD69-3F9EAD57831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A2D3-374D-BCDE-50F57B3C63B1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baseline="0" dirty="0" smtClean="0">
                        <a:solidFill>
                          <a:schemeClr val="tx1"/>
                        </a:solidFill>
                      </a:rPr>
                      <a:t>50 </a:t>
                    </a:r>
                    <a:r>
                      <a:rPr lang="en-US" baseline="0" dirty="0" smtClean="0"/>
                      <a:t>%</a:t>
                    </a:r>
                    <a:endParaRPr lang="en-US" baseline="0" dirty="0"/>
                  </a:p>
                </c:rich>
              </c:tx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043C-C940-BD69-3F9EAD57831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baseline="0" dirty="0">
                        <a:solidFill>
                          <a:schemeClr val="tx1"/>
                        </a:solidFill>
                      </a:rPr>
                      <a:t>
</a:t>
                    </a:r>
                    <a:r>
                      <a:rPr lang="en-US" baseline="0" dirty="0" smtClean="0">
                        <a:solidFill>
                          <a:schemeClr val="tx1"/>
                        </a:solidFill>
                      </a:rPr>
                      <a:t>38</a:t>
                    </a:r>
                    <a:r>
                      <a:rPr lang="en-US" baseline="0" dirty="0" smtClean="0"/>
                      <a:t> </a:t>
                    </a:r>
                    <a:r>
                      <a:rPr lang="en-US" baseline="0" dirty="0" smtClean="0"/>
                      <a:t>%</a:t>
                    </a:r>
                    <a:endParaRPr lang="en-US" baseline="0" dirty="0"/>
                  </a:p>
                </c:rich>
              </c:tx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043C-C940-BD69-3F9EAD57831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baseline="0" dirty="0" smtClean="0"/>
                      <a:t> </a:t>
                    </a:r>
                    <a:r>
                      <a:rPr lang="en-US" baseline="0" dirty="0" smtClean="0"/>
                      <a:t>12%</a:t>
                    </a:r>
                    <a:endParaRPr lang="en-US" baseline="0" dirty="0"/>
                  </a:p>
                </c:rich>
              </c:tx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043C-C940-BD69-3F9EAD57831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043C-C940-BD69-3F9EAD57831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A2D3-374D-BCDE-50F57B3C63B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b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Muller Narrow ExtraBold" pitchFamily="2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Лист1!$A$2:$A$7</c:f>
              <c:strCache>
                <c:ptCount val="3"/>
                <c:pt idx="0">
                  <c:v>Неудовлетворительная организация работ – 4 </c:v>
                </c:pt>
                <c:pt idx="1">
                  <c:v>Нарушение ПДД - 3</c:v>
                </c:pt>
                <c:pt idx="2">
                  <c:v>Противоправные действия третьих лиц - 1 </c:v>
                </c:pt>
              </c:strCache>
            </c:strRef>
          </c:cat>
          <c:val>
            <c:numRef>
              <c:f>Лист1!$B$2:$B$7</c:f>
              <c:numCache>
                <c:formatCode>0%</c:formatCode>
                <c:ptCount val="6"/>
                <c:pt idx="0">
                  <c:v>0.04</c:v>
                </c:pt>
                <c:pt idx="1">
                  <c:v>0.03</c:v>
                </c:pt>
                <c:pt idx="2">
                  <c:v>0.01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3C-C940-BD69-3F9EAD578316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legendEntry>
        <c:idx val="4"/>
        <c:delete val="1"/>
      </c:legendEntry>
      <c:legendEntry>
        <c:idx val="5"/>
        <c:delete val="1"/>
      </c:legendEntry>
      <c:layout>
        <c:manualLayout>
          <c:xMode val="edge"/>
          <c:yMode val="edge"/>
          <c:x val="0"/>
          <c:y val="0.87527475173732516"/>
          <c:w val="0.98780494252965245"/>
          <c:h val="0.1115713443065432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7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uller Narrow Light" pitchFamily="2" charset="0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Столбец2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43C-C940-BD69-3F9EAD57831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43C-C940-BD69-3F9EAD57831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043C-C940-BD69-3F9EAD57831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43C-C940-BD69-3F9EAD57831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A2D3-374D-BCDE-50F57B3C63B1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baseline="0" dirty="0" smtClean="0"/>
                      <a:t>13 </a:t>
                    </a:r>
                    <a:r>
                      <a:rPr lang="en-US" baseline="0" dirty="0" smtClean="0"/>
                      <a:t>%</a:t>
                    </a:r>
                    <a:endParaRPr lang="en-US" baseline="0" dirty="0"/>
                  </a:p>
                </c:rich>
              </c:tx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 rot="0" spcFirstLastPara="1" vertOverflow="overflow" horzOverflow="overflow" vert="horz" wrap="square" lIns="38100" tIns="19050" rIns="38100" bIns="19050" anchor="ctr" anchorCtr="0">
                    <a:spAutoFit/>
                  </a:bodyPr>
                  <a:lstStyle/>
                  <a:p>
                    <a:pPr algn="ctr" rtl="0">
                      <a:defRPr lang="en-US" sz="2000" b="1" i="0" u="none" strike="noStrike" kern="1200" baseline="0" dirty="0" smtClean="0">
                        <a:solidFill>
                          <a:schemeClr val="tx1"/>
                        </a:solidFill>
                        <a:latin typeface="Muller Narrow ExtraBold" pitchFamily="2" charset="0"/>
                        <a:ea typeface="+mn-ea"/>
                        <a:cs typeface="+mn-cs"/>
                      </a:defRPr>
                    </a:pPr>
                    <a:r>
                      <a:rPr lang="en-US" sz="2000" b="1" i="0" u="none" strike="noStrike" kern="1200" baseline="0" dirty="0" smtClean="0">
                        <a:solidFill>
                          <a:schemeClr val="tx1"/>
                        </a:solidFill>
                        <a:latin typeface="Muller Narrow ExtraBold" pitchFamily="2" charset="0"/>
                        <a:ea typeface="+mn-ea"/>
                        <a:cs typeface="+mn-cs"/>
                      </a:rPr>
                      <a:t>36 %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overflow" horzOverflow="overflow" vert="horz" wrap="square" lIns="38100" tIns="19050" rIns="38100" bIns="19050" anchor="ctr" anchorCtr="0">
                  <a:spAutoFit/>
                </a:bodyPr>
                <a:lstStyle/>
                <a:p>
                  <a:pPr algn="ctr" rtl="0">
                    <a:defRPr lang="en-US" sz="2000" b="1" i="0" u="none" strike="noStrike" kern="1200" baseline="0" dirty="0" smtClean="0">
                      <a:solidFill>
                        <a:schemeClr val="tx1"/>
                      </a:solidFill>
                      <a:latin typeface="Muller Narrow ExtraBold" pitchFamily="2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043C-C940-BD69-3F9EAD578316}"/>
                </c:ex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  <a:noFill/>
                    <a:ln>
                      <a:noFill/>
                    </a:ln>
                  </c15:spPr>
                  <c15:layout/>
                </c:ext>
              </c:extLst>
            </c:dLbl>
            <c:dLbl>
              <c:idx val="2"/>
              <c:layout>
                <c:manualLayout>
                  <c:x val="9.3119748237858471E-2"/>
                  <c:y val="-0.31558373383403332"/>
                </c:manualLayout>
              </c:layout>
              <c:tx>
                <c:rich>
                  <a:bodyPr/>
                  <a:lstStyle/>
                  <a:p>
                    <a:r>
                      <a:rPr lang="en-US" baseline="0" dirty="0" smtClean="0">
                        <a:solidFill>
                          <a:schemeClr val="tx1"/>
                        </a:solidFill>
                      </a:rPr>
                      <a:t>13 </a:t>
                    </a:r>
                    <a:r>
                      <a:rPr lang="en-US" baseline="0" dirty="0" smtClean="0">
                        <a:solidFill>
                          <a:schemeClr val="tx1"/>
                        </a:solidFill>
                      </a:rPr>
                      <a:t>%</a:t>
                    </a:r>
                    <a:endParaRPr lang="en-US" baseline="0" dirty="0">
                      <a:solidFill>
                        <a:schemeClr val="tx1"/>
                      </a:solidFill>
                    </a:endParaRP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043C-C940-BD69-3F9EAD57831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7.1609562318223741E-2"/>
                  <c:y val="-0.11919473940510865"/>
                </c:manualLayout>
              </c:layout>
              <c:tx>
                <c:rich>
                  <a:bodyPr/>
                  <a:lstStyle/>
                  <a:p>
                    <a:r>
                      <a:rPr lang="en-US" baseline="0" dirty="0" smtClean="0">
                        <a:solidFill>
                          <a:schemeClr val="tx1"/>
                        </a:solidFill>
                      </a:rPr>
                      <a:t>25 </a:t>
                    </a:r>
                    <a:r>
                      <a:rPr lang="en-US" baseline="0" dirty="0" smtClean="0">
                        <a:solidFill>
                          <a:schemeClr val="tx1"/>
                        </a:solidFill>
                      </a:rPr>
                      <a:t>%</a:t>
                    </a:r>
                    <a:endParaRPr lang="en-US" baseline="0" dirty="0">
                      <a:solidFill>
                        <a:schemeClr val="tx1"/>
                      </a:solidFill>
                    </a:endParaRP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043C-C940-BD69-3F9EAD57831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baseline="0" dirty="0" smtClean="0">
                        <a:solidFill>
                          <a:schemeClr val="tx1"/>
                        </a:solidFill>
                      </a:rPr>
                      <a:t>13 </a:t>
                    </a:r>
                    <a:r>
                      <a:rPr lang="en-US" baseline="0" dirty="0" smtClean="0">
                        <a:solidFill>
                          <a:schemeClr val="tx1"/>
                        </a:solidFill>
                      </a:rPr>
                      <a:t>%</a:t>
                    </a:r>
                    <a:endParaRPr lang="en-US" baseline="0" dirty="0">
                      <a:solidFill>
                        <a:schemeClr val="tx1"/>
                      </a:solidFill>
                    </a:endParaRPr>
                  </a:p>
                </c:rich>
              </c:tx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Muller Narrow ExtraBold" pitchFamily="2" charset="0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Падение пострадавших с высоты ( при разнице высот, с высоты собственного роста) - 1</c:v>
                </c:pt>
                <c:pt idx="1">
                  <c:v>Транспортные происшествия- 3</c:v>
                </c:pt>
                <c:pt idx="2">
                  <c:v>Воздействие движущихся механизмов, деталей и оборудования, предметов - 1</c:v>
                </c:pt>
                <c:pt idx="3">
                  <c:v>Осыпь горных масс - 2</c:v>
                </c:pt>
                <c:pt idx="4">
                  <c:v>Противоправные действия третьих лиц - 1</c:v>
                </c:pt>
              </c:strCache>
            </c:strRef>
          </c:cat>
          <c:val>
            <c:numRef>
              <c:f>Лист1!$B$2:$B$6</c:f>
              <c:numCache>
                <c:formatCode>0%</c:formatCode>
                <c:ptCount val="5"/>
                <c:pt idx="0">
                  <c:v>0.01</c:v>
                </c:pt>
                <c:pt idx="1">
                  <c:v>0.03</c:v>
                </c:pt>
                <c:pt idx="2">
                  <c:v>0.01</c:v>
                </c:pt>
                <c:pt idx="3">
                  <c:v>0.02</c:v>
                </c:pt>
                <c:pt idx="4">
                  <c:v>0.01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3C-C940-BD69-3F9EAD578316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l"/>
      <c:layout>
        <c:manualLayout>
          <c:xMode val="edge"/>
          <c:yMode val="edge"/>
          <c:x val="6.5520065520065524E-3"/>
          <c:y val="8.0566453367425309E-2"/>
          <c:w val="0.33165612283722518"/>
          <c:h val="0.7928282567952774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5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0.46048</cdr:x>
      <cdr:y>0.13925</cdr:y>
    </cdr:from>
    <cdr:to>
      <cdr:x>0.54131</cdr:x>
      <cdr:y>0.21542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xmlns="" id="{64D808AC-4B12-5540-AD35-2EC7DA80A399}"/>
            </a:ext>
          </a:extLst>
        </cdr:cNvPr>
        <cdr:cNvSpPr txBox="1"/>
      </cdr:nvSpPr>
      <cdr:spPr>
        <a:xfrm xmlns:a="http://schemas.openxmlformats.org/drawingml/2006/main">
          <a:off x="5500145" y="820849"/>
          <a:ext cx="965442" cy="44902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2000" b="1" i="0" dirty="0">
            <a:solidFill>
              <a:schemeClr val="bg1"/>
            </a:solidFill>
            <a:latin typeface="Muller Narrow ExtraBold" pitchFamily="2" charset="0"/>
          </a:endParaRPr>
        </a:p>
      </cdr:txBody>
    </cdr:sp>
  </cdr:relSizeAnchor>
  <cdr:relSizeAnchor xmlns:cdr="http://schemas.openxmlformats.org/drawingml/2006/chartDrawing">
    <cdr:from>
      <cdr:x>0</cdr:x>
      <cdr:y>0.32566</cdr:y>
    </cdr:from>
    <cdr:to>
      <cdr:x>0.09105</cdr:x>
      <cdr:y>0.40183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xmlns="" id="{D0E632C9-3DB8-304F-A1C4-A51832082BE6}"/>
            </a:ext>
          </a:extLst>
        </cdr:cNvPr>
        <cdr:cNvSpPr txBox="1"/>
      </cdr:nvSpPr>
      <cdr:spPr>
        <a:xfrm xmlns:a="http://schemas.openxmlformats.org/drawingml/2006/main">
          <a:off x="-171450" y="1919740"/>
          <a:ext cx="1087533" cy="44902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2000" b="1" i="0" dirty="0">
            <a:latin typeface="Muller Narrow ExtraBold" pitchFamily="2" charset="0"/>
          </a:endParaRPr>
        </a:p>
      </cdr:txBody>
    </cdr:sp>
  </cdr:relSizeAnchor>
  <cdr:relSizeAnchor xmlns:cdr="http://schemas.openxmlformats.org/drawingml/2006/chartDrawing">
    <cdr:from>
      <cdr:x>0.37318</cdr:x>
      <cdr:y>0.6869</cdr:y>
    </cdr:from>
    <cdr:to>
      <cdr:x>0.46248</cdr:x>
      <cdr:y>0.76569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xmlns="" id="{7AB09988-1D5B-B74C-A693-F4BF27E6AABD}"/>
            </a:ext>
          </a:extLst>
        </cdr:cNvPr>
        <cdr:cNvSpPr txBox="1"/>
      </cdr:nvSpPr>
      <cdr:spPr>
        <a:xfrm xmlns:a="http://schemas.openxmlformats.org/drawingml/2006/main">
          <a:off x="4457370" y="4049285"/>
          <a:ext cx="1066631" cy="46446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2000" b="1" i="0" dirty="0">
            <a:solidFill>
              <a:schemeClr val="bg1"/>
            </a:solidFill>
            <a:latin typeface="Muller Narrow ExtraBold" pitchFamily="2" charset="0"/>
          </a:endParaRPr>
        </a:p>
      </cdr:txBody>
    </cdr:sp>
  </cdr:relSizeAnchor>
  <cdr:relSizeAnchor xmlns:cdr="http://schemas.openxmlformats.org/drawingml/2006/chartDrawing">
    <cdr:from>
      <cdr:x>0</cdr:x>
      <cdr:y>0.12099</cdr:y>
    </cdr:from>
    <cdr:to>
      <cdr:x>0.0998</cdr:x>
      <cdr:y>0.2313</cdr:y>
    </cdr:to>
    <cdr:sp macro="" textlink="">
      <cdr:nvSpPr>
        <cdr:cNvPr id="5" name="TextBox 4">
          <a:extLst xmlns:a="http://schemas.openxmlformats.org/drawingml/2006/main">
            <a:ext uri="{FF2B5EF4-FFF2-40B4-BE49-F238E27FC236}">
              <a16:creationId xmlns:a16="http://schemas.microsoft.com/office/drawing/2014/main" xmlns="" id="{CE3A2A40-7D20-A64B-AC6D-9694A7C06A2A}"/>
            </a:ext>
          </a:extLst>
        </cdr:cNvPr>
        <cdr:cNvSpPr txBox="1"/>
      </cdr:nvSpPr>
      <cdr:spPr>
        <a:xfrm xmlns:a="http://schemas.openxmlformats.org/drawingml/2006/main">
          <a:off x="0" y="713245"/>
          <a:ext cx="1192046" cy="6502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2000" b="1" i="0" dirty="0">
            <a:solidFill>
              <a:schemeClr val="tx1"/>
            </a:solidFill>
            <a:latin typeface="Muller Narrow ExtraBold" pitchFamily="2" charset="0"/>
          </a:endParaRPr>
        </a:p>
      </cdr:txBody>
    </cdr:sp>
  </cdr:relSizeAnchor>
  <cdr:relSizeAnchor xmlns:cdr="http://schemas.openxmlformats.org/drawingml/2006/chartDrawing">
    <cdr:from>
      <cdr:x>0.30059</cdr:x>
      <cdr:y>0.11765</cdr:y>
    </cdr:from>
    <cdr:to>
      <cdr:x>0.36754</cdr:x>
      <cdr:y>0.18068</cdr:y>
    </cdr:to>
    <cdr:sp macro="" textlink="">
      <cdr:nvSpPr>
        <cdr:cNvPr id="6" name="TextBox 5">
          <a:extLst xmlns:a="http://schemas.openxmlformats.org/drawingml/2006/main">
            <a:ext uri="{FF2B5EF4-FFF2-40B4-BE49-F238E27FC236}">
              <a16:creationId xmlns:a16="http://schemas.microsoft.com/office/drawing/2014/main" xmlns="" id="{A14B97DD-AAA1-8B4B-917E-A340838246E6}"/>
            </a:ext>
          </a:extLst>
        </cdr:cNvPr>
        <cdr:cNvSpPr txBox="1"/>
      </cdr:nvSpPr>
      <cdr:spPr>
        <a:xfrm xmlns:a="http://schemas.openxmlformats.org/drawingml/2006/main">
          <a:off x="3590321" y="693535"/>
          <a:ext cx="799687" cy="37156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2000" b="1" i="0" dirty="0">
            <a:solidFill>
              <a:schemeClr val="bg1"/>
            </a:solidFill>
            <a:latin typeface="Muller Narrow ExtraBold" pitchFamily="2" charset="0"/>
          </a:endParaRPr>
        </a:p>
      </cdr:txBody>
    </cdr:sp>
  </cdr:relSizeAnchor>
  <cdr:relSizeAnchor xmlns:cdr="http://schemas.openxmlformats.org/drawingml/2006/chartDrawing">
    <cdr:from>
      <cdr:x>0.0107</cdr:x>
      <cdr:y>0.02743</cdr:y>
    </cdr:from>
    <cdr:to>
      <cdr:x>0.09299</cdr:x>
      <cdr:y>0.11148</cdr:y>
    </cdr:to>
    <cdr:sp macro="" textlink="">
      <cdr:nvSpPr>
        <cdr:cNvPr id="7" name="TextBox 6">
          <a:extLst xmlns:a="http://schemas.openxmlformats.org/drawingml/2006/main">
            <a:ext uri="{FF2B5EF4-FFF2-40B4-BE49-F238E27FC236}">
              <a16:creationId xmlns:a16="http://schemas.microsoft.com/office/drawing/2014/main" xmlns="" id="{980B7899-E9CC-4C46-949E-3688F8A132D1}"/>
            </a:ext>
          </a:extLst>
        </cdr:cNvPr>
        <cdr:cNvSpPr txBox="1"/>
      </cdr:nvSpPr>
      <cdr:spPr>
        <a:xfrm xmlns:a="http://schemas.openxmlformats.org/drawingml/2006/main">
          <a:off x="127748" y="161680"/>
          <a:ext cx="982901" cy="49547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2000" b="1" i="0" dirty="0" smtClean="0">
              <a:latin typeface="Muller Narrow ExtraBold" pitchFamily="2" charset="0"/>
            </a:rPr>
            <a:t> </a:t>
          </a:r>
          <a:endParaRPr lang="ru-RU" sz="2000" b="1" i="0" dirty="0">
            <a:latin typeface="Muller Narrow ExtraBold" pitchFamily="2" charset="0"/>
          </a:endParaRPr>
        </a:p>
      </cdr:txBody>
    </cdr:sp>
  </cdr:relSizeAnchor>
  <cdr:relSizeAnchor xmlns:cdr="http://schemas.openxmlformats.org/drawingml/2006/chartDrawing">
    <cdr:from>
      <cdr:x>0.53037</cdr:x>
      <cdr:y>0.46749</cdr:y>
    </cdr:from>
    <cdr:to>
      <cdr:x>0.59017</cdr:x>
      <cdr:y>0.5778</cdr:y>
    </cdr:to>
    <cdr:sp macro="" textlink="">
      <cdr:nvSpPr>
        <cdr:cNvPr id="9" name="TextBox 1">
          <a:extLst xmlns:a="http://schemas.openxmlformats.org/drawingml/2006/main">
            <a:ext uri="{FF2B5EF4-FFF2-40B4-BE49-F238E27FC236}">
              <a16:creationId xmlns="" xmlns:a16="http://schemas.microsoft.com/office/drawing/2014/main" xmlns:lc="http://schemas.openxmlformats.org/drawingml/2006/lockedCanvas" id="{1027A94A-AA55-424B-8FB9-8E6518423EB9}"/>
            </a:ext>
          </a:extLst>
        </cdr:cNvPr>
        <cdr:cNvSpPr txBox="1"/>
      </cdr:nvSpPr>
      <cdr:spPr>
        <a:xfrm xmlns:a="http://schemas.openxmlformats.org/drawingml/2006/main">
          <a:off x="6334946" y="2755865"/>
          <a:ext cx="714254" cy="6502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ru-RU" sz="2000" b="1" i="0" dirty="0">
            <a:solidFill>
              <a:schemeClr val="bg1"/>
            </a:solidFill>
            <a:latin typeface="Muller Narrow ExtraBold" pitchFamily="2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B082EF-BA8F-1D4E-82E9-CEC4553B62CD}" type="datetimeFigureOut">
              <a:rPr lang="ru-RU" smtClean="0"/>
              <a:pPr/>
              <a:t>07.07.2021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552450" y="1241425"/>
            <a:ext cx="569277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22D45D-5942-6A46-ADA1-0B5F8B01E5F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9506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914309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828617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2742926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3657234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4571543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851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400160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4468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9953" y="1178222"/>
            <a:ext cx="9179719" cy="2506427"/>
          </a:xfrm>
        </p:spPr>
        <p:txBody>
          <a:bodyPr anchor="b"/>
          <a:lstStyle>
            <a:lvl1pPr algn="ctr">
              <a:defRPr sz="602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9953" y="3781306"/>
            <a:ext cx="9179719" cy="1738167"/>
          </a:xfrm>
        </p:spPr>
        <p:txBody>
          <a:bodyPr/>
          <a:lstStyle>
            <a:lvl1pPr marL="0" indent="0" algn="ctr">
              <a:buNone/>
              <a:defRPr sz="2409"/>
            </a:lvl1pPr>
            <a:lvl2pPr marL="458983" indent="0" algn="ctr">
              <a:buNone/>
              <a:defRPr sz="2008"/>
            </a:lvl2pPr>
            <a:lvl3pPr marL="917966" indent="0" algn="ctr">
              <a:buNone/>
              <a:defRPr sz="1807"/>
            </a:lvl3pPr>
            <a:lvl4pPr marL="1376949" indent="0" algn="ctr">
              <a:buNone/>
              <a:defRPr sz="1606"/>
            </a:lvl4pPr>
            <a:lvl5pPr marL="1835932" indent="0" algn="ctr">
              <a:buNone/>
              <a:defRPr sz="1606"/>
            </a:lvl5pPr>
            <a:lvl6pPr marL="2294915" indent="0" algn="ctr">
              <a:buNone/>
              <a:defRPr sz="1606"/>
            </a:lvl6pPr>
            <a:lvl7pPr marL="2753898" indent="0" algn="ctr">
              <a:buNone/>
              <a:defRPr sz="1606"/>
            </a:lvl7pPr>
            <a:lvl8pPr marL="3212882" indent="0" algn="ctr">
              <a:buNone/>
              <a:defRPr sz="1606"/>
            </a:lvl8pPr>
            <a:lvl9pPr marL="3671865" indent="0" algn="ctr">
              <a:buNone/>
              <a:defRPr sz="1606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136D5-D654-D24E-A672-F046D980ACFC}" type="datetime1">
              <a:rPr lang="ru-RU" smtClean="0"/>
              <a:pPr/>
              <a:t>07.07.2021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0327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E994D-0C2E-054B-B81B-537B2F34D486}" type="datetime1">
              <a:rPr lang="ru-RU" smtClean="0"/>
              <a:pPr/>
              <a:t>07.07.2021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4915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58982" y="383297"/>
            <a:ext cx="2639169" cy="610108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41474" y="383297"/>
            <a:ext cx="7764512" cy="6101085"/>
          </a:xfrm>
        </p:spPr>
        <p:txBody>
          <a:bodyPr vert="eaVert"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7999-807F-514F-9C58-CCA0BF735DC9}" type="datetime1">
              <a:rPr lang="ru-RU" smtClean="0"/>
              <a:pPr/>
              <a:t>07.07.2021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5796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A386B-C8DA-A64B-8B9C-FD28215BAE07}" type="datetime1">
              <a:rPr lang="ru-RU" smtClean="0"/>
              <a:pPr/>
              <a:t>07.07.2021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2119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099" y="1794830"/>
            <a:ext cx="10556677" cy="2994714"/>
          </a:xfrm>
        </p:spPr>
        <p:txBody>
          <a:bodyPr anchor="b"/>
          <a:lstStyle>
            <a:lvl1pPr>
              <a:defRPr sz="602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5099" y="4817875"/>
            <a:ext cx="10556677" cy="1574849"/>
          </a:xfrm>
        </p:spPr>
        <p:txBody>
          <a:bodyPr/>
          <a:lstStyle>
            <a:lvl1pPr marL="0" indent="0">
              <a:buNone/>
              <a:defRPr sz="2409">
                <a:solidFill>
                  <a:schemeClr val="tx1">
                    <a:tint val="75000"/>
                  </a:schemeClr>
                </a:solidFill>
              </a:defRPr>
            </a:lvl1pPr>
            <a:lvl2pPr marL="458983" indent="0">
              <a:buNone/>
              <a:defRPr sz="2008">
                <a:solidFill>
                  <a:schemeClr val="tx1">
                    <a:tint val="75000"/>
                  </a:schemeClr>
                </a:solidFill>
              </a:defRPr>
            </a:lvl2pPr>
            <a:lvl3pPr marL="917966" indent="0">
              <a:buNone/>
              <a:defRPr sz="1807">
                <a:solidFill>
                  <a:schemeClr val="tx1">
                    <a:tint val="75000"/>
                  </a:schemeClr>
                </a:solidFill>
              </a:defRPr>
            </a:lvl3pPr>
            <a:lvl4pPr marL="1376949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4pPr>
            <a:lvl5pPr marL="1835932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5pPr>
            <a:lvl6pPr marL="2294915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6pPr>
            <a:lvl7pPr marL="2753898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7pPr>
            <a:lvl8pPr marL="3212882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8pPr>
            <a:lvl9pPr marL="3671865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F3F2B-851B-E642-8031-1AFDAC0D5D8F}" type="datetime1">
              <a:rPr lang="ru-RU" smtClean="0"/>
              <a:pPr/>
              <a:t>07.07.2021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7066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1474" y="1916484"/>
            <a:ext cx="5201841" cy="4567898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310" y="1916484"/>
            <a:ext cx="5201841" cy="4567898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B110B-14BA-2648-9C85-9ACAEDAB5D5C}" type="datetime1">
              <a:rPr lang="ru-RU" smtClean="0"/>
              <a:pPr/>
              <a:t>07.07.2021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2270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068" y="383297"/>
            <a:ext cx="10556677" cy="139153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3069" y="1764832"/>
            <a:ext cx="5177935" cy="864917"/>
          </a:xfrm>
        </p:spPr>
        <p:txBody>
          <a:bodyPr anchor="b"/>
          <a:lstStyle>
            <a:lvl1pPr marL="0" indent="0">
              <a:buNone/>
              <a:defRPr sz="2409" b="1"/>
            </a:lvl1pPr>
            <a:lvl2pPr marL="458983" indent="0">
              <a:buNone/>
              <a:defRPr sz="2008" b="1"/>
            </a:lvl2pPr>
            <a:lvl3pPr marL="917966" indent="0">
              <a:buNone/>
              <a:defRPr sz="1807" b="1"/>
            </a:lvl3pPr>
            <a:lvl4pPr marL="1376949" indent="0">
              <a:buNone/>
              <a:defRPr sz="1606" b="1"/>
            </a:lvl4pPr>
            <a:lvl5pPr marL="1835932" indent="0">
              <a:buNone/>
              <a:defRPr sz="1606" b="1"/>
            </a:lvl5pPr>
            <a:lvl6pPr marL="2294915" indent="0">
              <a:buNone/>
              <a:defRPr sz="1606" b="1"/>
            </a:lvl6pPr>
            <a:lvl7pPr marL="2753898" indent="0">
              <a:buNone/>
              <a:defRPr sz="1606" b="1"/>
            </a:lvl7pPr>
            <a:lvl8pPr marL="3212882" indent="0">
              <a:buNone/>
              <a:defRPr sz="1606" b="1"/>
            </a:lvl8pPr>
            <a:lvl9pPr marL="3671865" indent="0">
              <a:buNone/>
              <a:defRPr sz="1606" b="1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3069" y="2629749"/>
            <a:ext cx="5177935" cy="3867965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6310" y="1764832"/>
            <a:ext cx="5203435" cy="864917"/>
          </a:xfrm>
        </p:spPr>
        <p:txBody>
          <a:bodyPr anchor="b"/>
          <a:lstStyle>
            <a:lvl1pPr marL="0" indent="0">
              <a:buNone/>
              <a:defRPr sz="2409" b="1"/>
            </a:lvl1pPr>
            <a:lvl2pPr marL="458983" indent="0">
              <a:buNone/>
              <a:defRPr sz="2008" b="1"/>
            </a:lvl2pPr>
            <a:lvl3pPr marL="917966" indent="0">
              <a:buNone/>
              <a:defRPr sz="1807" b="1"/>
            </a:lvl3pPr>
            <a:lvl4pPr marL="1376949" indent="0">
              <a:buNone/>
              <a:defRPr sz="1606" b="1"/>
            </a:lvl4pPr>
            <a:lvl5pPr marL="1835932" indent="0">
              <a:buNone/>
              <a:defRPr sz="1606" b="1"/>
            </a:lvl5pPr>
            <a:lvl6pPr marL="2294915" indent="0">
              <a:buNone/>
              <a:defRPr sz="1606" b="1"/>
            </a:lvl6pPr>
            <a:lvl7pPr marL="2753898" indent="0">
              <a:buNone/>
              <a:defRPr sz="1606" b="1"/>
            </a:lvl7pPr>
            <a:lvl8pPr marL="3212882" indent="0">
              <a:buNone/>
              <a:defRPr sz="1606" b="1"/>
            </a:lvl8pPr>
            <a:lvl9pPr marL="3671865" indent="0">
              <a:buNone/>
              <a:defRPr sz="1606" b="1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6310" y="2629749"/>
            <a:ext cx="5203435" cy="3867965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1A2F9-A925-7C41-A2F8-8CEFE8397EEF}" type="datetime1">
              <a:rPr lang="ru-RU" smtClean="0"/>
              <a:pPr/>
              <a:t>07.07.2021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6198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610CD-251B-8D4E-80EC-8EE557DEB270}" type="datetime1">
              <a:rPr lang="ru-RU" smtClean="0"/>
              <a:pPr/>
              <a:t>07.07.2021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7169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A2EDD-EB01-004F-A77D-A44AD5F7C663}" type="datetime1">
              <a:rPr lang="ru-RU" smtClean="0"/>
              <a:pPr/>
              <a:t>07.07.2021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9615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069" y="479954"/>
            <a:ext cx="3947597" cy="1679840"/>
          </a:xfrm>
        </p:spPr>
        <p:txBody>
          <a:bodyPr anchor="b"/>
          <a:lstStyle>
            <a:lvl1pPr>
              <a:defRPr sz="3212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03435" y="1036569"/>
            <a:ext cx="6196310" cy="5116178"/>
          </a:xfrm>
        </p:spPr>
        <p:txBody>
          <a:bodyPr/>
          <a:lstStyle>
            <a:lvl1pPr>
              <a:defRPr sz="3212"/>
            </a:lvl1pPr>
            <a:lvl2pPr>
              <a:defRPr sz="2811"/>
            </a:lvl2pPr>
            <a:lvl3pPr>
              <a:defRPr sz="2409"/>
            </a:lvl3pPr>
            <a:lvl4pPr>
              <a:defRPr sz="2008"/>
            </a:lvl4pPr>
            <a:lvl5pPr>
              <a:defRPr sz="2008"/>
            </a:lvl5pPr>
            <a:lvl6pPr>
              <a:defRPr sz="2008"/>
            </a:lvl6pPr>
            <a:lvl7pPr>
              <a:defRPr sz="2008"/>
            </a:lvl7pPr>
            <a:lvl8pPr>
              <a:defRPr sz="2008"/>
            </a:lvl8pPr>
            <a:lvl9pPr>
              <a:defRPr sz="2008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3069" y="2159794"/>
            <a:ext cx="3947597" cy="4001285"/>
          </a:xfrm>
        </p:spPr>
        <p:txBody>
          <a:bodyPr/>
          <a:lstStyle>
            <a:lvl1pPr marL="0" indent="0">
              <a:buNone/>
              <a:defRPr sz="1606"/>
            </a:lvl1pPr>
            <a:lvl2pPr marL="458983" indent="0">
              <a:buNone/>
              <a:defRPr sz="1405"/>
            </a:lvl2pPr>
            <a:lvl3pPr marL="917966" indent="0">
              <a:buNone/>
              <a:defRPr sz="1205"/>
            </a:lvl3pPr>
            <a:lvl4pPr marL="1376949" indent="0">
              <a:buNone/>
              <a:defRPr sz="1004"/>
            </a:lvl4pPr>
            <a:lvl5pPr marL="1835932" indent="0">
              <a:buNone/>
              <a:defRPr sz="1004"/>
            </a:lvl5pPr>
            <a:lvl6pPr marL="2294915" indent="0">
              <a:buNone/>
              <a:defRPr sz="1004"/>
            </a:lvl6pPr>
            <a:lvl7pPr marL="2753898" indent="0">
              <a:buNone/>
              <a:defRPr sz="1004"/>
            </a:lvl7pPr>
            <a:lvl8pPr marL="3212882" indent="0">
              <a:buNone/>
              <a:defRPr sz="1004"/>
            </a:lvl8pPr>
            <a:lvl9pPr marL="3671865" indent="0">
              <a:buNone/>
              <a:defRPr sz="1004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B937-F672-974A-A4F0-0DDE3DA5A3A9}" type="datetime1">
              <a:rPr lang="ru-RU" smtClean="0"/>
              <a:pPr/>
              <a:t>07.07.2021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0503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069" y="479954"/>
            <a:ext cx="3947597" cy="1679840"/>
          </a:xfrm>
        </p:spPr>
        <p:txBody>
          <a:bodyPr anchor="b"/>
          <a:lstStyle>
            <a:lvl1pPr>
              <a:defRPr sz="3212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03435" y="1036569"/>
            <a:ext cx="6196310" cy="5116178"/>
          </a:xfrm>
        </p:spPr>
        <p:txBody>
          <a:bodyPr anchor="t"/>
          <a:lstStyle>
            <a:lvl1pPr marL="0" indent="0">
              <a:buNone/>
              <a:defRPr sz="3212"/>
            </a:lvl1pPr>
            <a:lvl2pPr marL="458983" indent="0">
              <a:buNone/>
              <a:defRPr sz="2811"/>
            </a:lvl2pPr>
            <a:lvl3pPr marL="917966" indent="0">
              <a:buNone/>
              <a:defRPr sz="2409"/>
            </a:lvl3pPr>
            <a:lvl4pPr marL="1376949" indent="0">
              <a:buNone/>
              <a:defRPr sz="2008"/>
            </a:lvl4pPr>
            <a:lvl5pPr marL="1835932" indent="0">
              <a:buNone/>
              <a:defRPr sz="2008"/>
            </a:lvl5pPr>
            <a:lvl6pPr marL="2294915" indent="0">
              <a:buNone/>
              <a:defRPr sz="2008"/>
            </a:lvl6pPr>
            <a:lvl7pPr marL="2753898" indent="0">
              <a:buNone/>
              <a:defRPr sz="2008"/>
            </a:lvl7pPr>
            <a:lvl8pPr marL="3212882" indent="0">
              <a:buNone/>
              <a:defRPr sz="2008"/>
            </a:lvl8pPr>
            <a:lvl9pPr marL="3671865" indent="0">
              <a:buNone/>
              <a:defRPr sz="2008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3069" y="2159794"/>
            <a:ext cx="3947597" cy="4001285"/>
          </a:xfrm>
        </p:spPr>
        <p:txBody>
          <a:bodyPr/>
          <a:lstStyle>
            <a:lvl1pPr marL="0" indent="0">
              <a:buNone/>
              <a:defRPr sz="1606"/>
            </a:lvl1pPr>
            <a:lvl2pPr marL="458983" indent="0">
              <a:buNone/>
              <a:defRPr sz="1405"/>
            </a:lvl2pPr>
            <a:lvl3pPr marL="917966" indent="0">
              <a:buNone/>
              <a:defRPr sz="1205"/>
            </a:lvl3pPr>
            <a:lvl4pPr marL="1376949" indent="0">
              <a:buNone/>
              <a:defRPr sz="1004"/>
            </a:lvl4pPr>
            <a:lvl5pPr marL="1835932" indent="0">
              <a:buNone/>
              <a:defRPr sz="1004"/>
            </a:lvl5pPr>
            <a:lvl6pPr marL="2294915" indent="0">
              <a:buNone/>
              <a:defRPr sz="1004"/>
            </a:lvl6pPr>
            <a:lvl7pPr marL="2753898" indent="0">
              <a:buNone/>
              <a:defRPr sz="1004"/>
            </a:lvl7pPr>
            <a:lvl8pPr marL="3212882" indent="0">
              <a:buNone/>
              <a:defRPr sz="1004"/>
            </a:lvl8pPr>
            <a:lvl9pPr marL="3671865" indent="0">
              <a:buNone/>
              <a:defRPr sz="1004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D22D-5E39-8F4C-B7FD-D0F9E543B3CD}" type="datetime1">
              <a:rPr lang="ru-RU" smtClean="0"/>
              <a:pPr/>
              <a:t>07.07.2021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5980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1474" y="383297"/>
            <a:ext cx="10556677" cy="1391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474" y="1916484"/>
            <a:ext cx="10556677" cy="4567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41474" y="6672697"/>
            <a:ext cx="2753916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FD3140-0CDD-0A42-841C-3D3BA030B895}" type="datetime1">
              <a:rPr lang="ru-RU" smtClean="0"/>
              <a:pPr/>
              <a:t>07.07.2021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54376" y="6672697"/>
            <a:ext cx="4130873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4235" y="6672697"/>
            <a:ext cx="2753916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0208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7966" rtl="0" eaLnBrk="1" latinLnBrk="0" hangingPunct="1">
        <a:lnSpc>
          <a:spcPct val="90000"/>
        </a:lnSpc>
        <a:spcBef>
          <a:spcPct val="0"/>
        </a:spcBef>
        <a:buNone/>
        <a:defRPr sz="441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9492" indent="-229492" algn="l" defTabSz="917966" rtl="0" eaLnBrk="1" latinLnBrk="0" hangingPunct="1">
        <a:lnSpc>
          <a:spcPct val="90000"/>
        </a:lnSpc>
        <a:spcBef>
          <a:spcPts val="1004"/>
        </a:spcBef>
        <a:buFont typeface="Arial" panose="020B0604020202020204" pitchFamily="34" charset="0"/>
        <a:buChar char="•"/>
        <a:defRPr sz="2811" kern="1200">
          <a:solidFill>
            <a:schemeClr val="tx1"/>
          </a:solidFill>
          <a:latin typeface="+mn-lt"/>
          <a:ea typeface="+mn-ea"/>
          <a:cs typeface="+mn-cs"/>
        </a:defRPr>
      </a:lvl1pPr>
      <a:lvl2pPr marL="688475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2409" kern="1200">
          <a:solidFill>
            <a:schemeClr val="tx1"/>
          </a:solidFill>
          <a:latin typeface="+mn-lt"/>
          <a:ea typeface="+mn-ea"/>
          <a:cs typeface="+mn-cs"/>
        </a:defRPr>
      </a:lvl2pPr>
      <a:lvl3pPr marL="1147458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2008" kern="1200">
          <a:solidFill>
            <a:schemeClr val="tx1"/>
          </a:solidFill>
          <a:latin typeface="+mn-lt"/>
          <a:ea typeface="+mn-ea"/>
          <a:cs typeface="+mn-cs"/>
        </a:defRPr>
      </a:lvl3pPr>
      <a:lvl4pPr marL="1606441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4pPr>
      <a:lvl5pPr marL="2065424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5pPr>
      <a:lvl6pPr marL="2524407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6pPr>
      <a:lvl7pPr marL="2983390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7pPr>
      <a:lvl8pPr marL="3442373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8pPr>
      <a:lvl9pPr marL="3901356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1pPr>
      <a:lvl2pPr marL="458983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2pPr>
      <a:lvl3pPr marL="917966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3pPr>
      <a:lvl4pPr marL="1376949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4pPr>
      <a:lvl5pPr marL="1835932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5pPr>
      <a:lvl6pPr marL="2294915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6pPr>
      <a:lvl7pPr marL="2753898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7pPr>
      <a:lvl8pPr marL="3212882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8pPr>
      <a:lvl9pPr marL="3671865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13E5FE43-CD68-C342-9095-2FE190F9DEAB}"/>
              </a:ext>
            </a:extLst>
          </p:cNvPr>
          <p:cNvSpPr/>
          <p:nvPr/>
        </p:nvSpPr>
        <p:spPr>
          <a:xfrm>
            <a:off x="1350" y="2379542"/>
            <a:ext cx="12236928" cy="4819771"/>
          </a:xfrm>
          <a:prstGeom prst="rect">
            <a:avLst/>
          </a:prstGeom>
          <a:solidFill>
            <a:srgbClr val="0082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99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4699995B-5023-024E-9307-89A9FE434F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517" y="683077"/>
            <a:ext cx="3429532" cy="1008686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A5D04965-F4A5-F14E-8831-9BBA7A96443C}"/>
              </a:ext>
            </a:extLst>
          </p:cNvPr>
          <p:cNvSpPr/>
          <p:nvPr/>
        </p:nvSpPr>
        <p:spPr>
          <a:xfrm>
            <a:off x="1521672" y="2936099"/>
            <a:ext cx="10416328" cy="36830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5599"/>
              </a:lnSpc>
            </a:pPr>
            <a:r>
              <a:rPr lang="ru-RU" sz="6000" b="1" dirty="0">
                <a:solidFill>
                  <a:schemeClr val="bg1"/>
                </a:solidFill>
                <a:latin typeface="Muller Narrow ExtraBold" pitchFamily="2" charset="0"/>
              </a:rPr>
              <a:t>Мониторинг производственного травматизма с тяжелыми последствиями в организациях Мурманской </a:t>
            </a:r>
            <a:r>
              <a:rPr lang="ru-RU" sz="6000" b="1" dirty="0" smtClean="0">
                <a:solidFill>
                  <a:schemeClr val="bg1"/>
                </a:solidFill>
                <a:latin typeface="Muller Narrow ExtraBold" pitchFamily="2" charset="0"/>
              </a:rPr>
              <a:t>области</a:t>
            </a:r>
          </a:p>
          <a:p>
            <a:pPr>
              <a:lnSpc>
                <a:spcPts val="5599"/>
              </a:lnSpc>
            </a:pPr>
            <a:r>
              <a:rPr lang="ru-RU" sz="6000" b="1" dirty="0" smtClean="0">
                <a:solidFill>
                  <a:schemeClr val="bg1"/>
                </a:solidFill>
                <a:latin typeface="Muller Narrow ExtraBold" pitchFamily="2" charset="0"/>
              </a:rPr>
              <a:t>за 6 месяцев 2021 года</a:t>
            </a:r>
            <a:endParaRPr lang="ru-RU" sz="6000" b="1" dirty="0">
              <a:solidFill>
                <a:schemeClr val="bg1"/>
              </a:solidFill>
              <a:latin typeface="Muller Narrow ExtraBol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8734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63A5BFE0-E91D-0D46-B321-6319175DD0AB}"/>
              </a:ext>
            </a:extLst>
          </p:cNvPr>
          <p:cNvSpPr/>
          <p:nvPr/>
        </p:nvSpPr>
        <p:spPr>
          <a:xfrm>
            <a:off x="2697" y="777706"/>
            <a:ext cx="12236928" cy="5928418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99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8C567C77-E1F5-B046-BA27-CDE1EB8EB7EF}"/>
              </a:ext>
            </a:extLst>
          </p:cNvPr>
          <p:cNvSpPr/>
          <p:nvPr/>
        </p:nvSpPr>
        <p:spPr>
          <a:xfrm>
            <a:off x="-1" y="38678"/>
            <a:ext cx="1254980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Muller Narrow Light" pitchFamily="2" charset="0"/>
              </a:rPr>
              <a:t>ПРОИЗВОДСТВЕННЫЙ ТРАВМАТИЗМ В МУРМАНСКОЙ ОБЛАСТИ</a:t>
            </a:r>
          </a:p>
        </p:txBody>
      </p:sp>
      <p:sp>
        <p:nvSpPr>
          <p:cNvPr id="10" name="Номер слайда 1">
            <a:extLst>
              <a:ext uri="{FF2B5EF4-FFF2-40B4-BE49-F238E27FC236}">
                <a16:creationId xmlns:a16="http://schemas.microsoft.com/office/drawing/2014/main" xmlns="" id="{68D8E1A3-B80A-274C-9B65-C3746CA77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4235" y="6672697"/>
            <a:ext cx="2753916" cy="383297"/>
          </a:xfrm>
        </p:spPr>
        <p:txBody>
          <a:bodyPr/>
          <a:lstStyle/>
          <a:p>
            <a:fld id="{8AEA689C-0428-2041-A422-96CC7CA87939}" type="slidenum">
              <a:rPr lang="ru-RU" smtClean="0"/>
              <a:pPr/>
              <a:t>2</a:t>
            </a:fld>
            <a:endParaRPr lang="ru-RU" dirty="0"/>
          </a:p>
        </p:txBody>
      </p:sp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xmlns="" id="{7A0D24FD-4F97-674B-8BAD-21F4C68614E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0557096"/>
              </p:ext>
            </p:extLst>
          </p:nvPr>
        </p:nvGraphicFramePr>
        <p:xfrm>
          <a:off x="100014" y="879740"/>
          <a:ext cx="12015786" cy="57929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874847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63A5BFE0-E91D-0D46-B321-6319175DD0AB}"/>
              </a:ext>
            </a:extLst>
          </p:cNvPr>
          <p:cNvSpPr/>
          <p:nvPr/>
        </p:nvSpPr>
        <p:spPr>
          <a:xfrm>
            <a:off x="2697" y="777706"/>
            <a:ext cx="12236928" cy="5928418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99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8C567C77-E1F5-B046-BA27-CDE1EB8EB7EF}"/>
              </a:ext>
            </a:extLst>
          </p:cNvPr>
          <p:cNvSpPr/>
          <p:nvPr/>
        </p:nvSpPr>
        <p:spPr>
          <a:xfrm>
            <a:off x="-1" y="38678"/>
            <a:ext cx="1254980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700" dirty="0">
                <a:latin typeface="Muller Narrow Light" pitchFamily="2" charset="0"/>
              </a:rPr>
              <a:t>РАСПРЕДЕЛЕНИЕ НЕСЧАСТНЫХ СЛУЧАЕВ ПО ВИДАМ ЭКОНОМИЧЕСКОЙ ДЕЯТЕЛЬНОСТИ</a:t>
            </a:r>
          </a:p>
        </p:txBody>
      </p:sp>
      <p:sp>
        <p:nvSpPr>
          <p:cNvPr id="10" name="Номер слайда 1">
            <a:extLst>
              <a:ext uri="{FF2B5EF4-FFF2-40B4-BE49-F238E27FC236}">
                <a16:creationId xmlns:a16="http://schemas.microsoft.com/office/drawing/2014/main" xmlns="" id="{68D8E1A3-B80A-274C-9B65-C3746CA77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4235" y="6672697"/>
            <a:ext cx="2753916" cy="383297"/>
          </a:xfrm>
        </p:spPr>
        <p:txBody>
          <a:bodyPr/>
          <a:lstStyle/>
          <a:p>
            <a:fld id="{8AEA689C-0428-2041-A422-96CC7CA87939}" type="slidenum">
              <a:rPr lang="ru-RU" smtClean="0"/>
              <a:pPr/>
              <a:t>3</a:t>
            </a:fld>
            <a:endParaRPr lang="ru-RU" dirty="0"/>
          </a:p>
        </p:txBody>
      </p:sp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xmlns="" id="{7A0D24FD-4F97-674B-8BAD-21F4C68614E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54565071"/>
              </p:ext>
            </p:extLst>
          </p:nvPr>
        </p:nvGraphicFramePr>
        <p:xfrm>
          <a:off x="171450" y="777706"/>
          <a:ext cx="11944350" cy="58949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35354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63A5BFE0-E91D-0D46-B321-6319175DD0AB}"/>
              </a:ext>
            </a:extLst>
          </p:cNvPr>
          <p:cNvSpPr/>
          <p:nvPr/>
        </p:nvSpPr>
        <p:spPr>
          <a:xfrm>
            <a:off x="2697" y="777706"/>
            <a:ext cx="12236928" cy="5928418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99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8C567C77-E1F5-B046-BA27-CDE1EB8EB7EF}"/>
              </a:ext>
            </a:extLst>
          </p:cNvPr>
          <p:cNvSpPr/>
          <p:nvPr/>
        </p:nvSpPr>
        <p:spPr>
          <a:xfrm>
            <a:off x="-1" y="38678"/>
            <a:ext cx="1254980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700" dirty="0">
                <a:latin typeface="Muller Narrow Light" pitchFamily="2" charset="0"/>
              </a:rPr>
              <a:t>РАСПРЕДЕЛЕНИЕ НЕСЧАСТНЫХ СЛУЧАЕВ ПО ПРИЧИНАМ</a:t>
            </a:r>
          </a:p>
        </p:txBody>
      </p:sp>
      <p:sp>
        <p:nvSpPr>
          <p:cNvPr id="10" name="Номер слайда 1">
            <a:extLst>
              <a:ext uri="{FF2B5EF4-FFF2-40B4-BE49-F238E27FC236}">
                <a16:creationId xmlns:a16="http://schemas.microsoft.com/office/drawing/2014/main" xmlns="" id="{68D8E1A3-B80A-274C-9B65-C3746CA77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4235" y="6672697"/>
            <a:ext cx="2753916" cy="383297"/>
          </a:xfrm>
        </p:spPr>
        <p:txBody>
          <a:bodyPr/>
          <a:lstStyle/>
          <a:p>
            <a:fld id="{8AEA689C-0428-2041-A422-96CC7CA87939}" type="slidenum">
              <a:rPr lang="ru-RU" smtClean="0"/>
              <a:pPr/>
              <a:t>4</a:t>
            </a:fld>
            <a:endParaRPr lang="ru-RU" dirty="0"/>
          </a:p>
        </p:txBody>
      </p:sp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xmlns="" id="{7A0D24FD-4F97-674B-8BAD-21F4C68614E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37788308"/>
              </p:ext>
            </p:extLst>
          </p:nvPr>
        </p:nvGraphicFramePr>
        <p:xfrm>
          <a:off x="471488" y="879740"/>
          <a:ext cx="11158537" cy="57929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901199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63A5BFE0-E91D-0D46-B321-6319175DD0AB}"/>
              </a:ext>
            </a:extLst>
          </p:cNvPr>
          <p:cNvSpPr/>
          <p:nvPr/>
        </p:nvSpPr>
        <p:spPr>
          <a:xfrm>
            <a:off x="2697" y="777706"/>
            <a:ext cx="12236928" cy="5928418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99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8C567C77-E1F5-B046-BA27-CDE1EB8EB7EF}"/>
              </a:ext>
            </a:extLst>
          </p:cNvPr>
          <p:cNvSpPr/>
          <p:nvPr/>
        </p:nvSpPr>
        <p:spPr>
          <a:xfrm>
            <a:off x="-1" y="38678"/>
            <a:ext cx="1254980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700" dirty="0">
                <a:latin typeface="Muller Narrow Light" pitchFamily="2" charset="0"/>
              </a:rPr>
              <a:t>РАСПРЕДЕЛЕНИЕ НЕСЧАСТНЫХ СЛУЧАЕВ ПО ВИДАМ (ТИПАМ) ПРОИСШЕСТВИЙ</a:t>
            </a:r>
          </a:p>
        </p:txBody>
      </p:sp>
      <p:sp>
        <p:nvSpPr>
          <p:cNvPr id="10" name="Номер слайда 1">
            <a:extLst>
              <a:ext uri="{FF2B5EF4-FFF2-40B4-BE49-F238E27FC236}">
                <a16:creationId xmlns:a16="http://schemas.microsoft.com/office/drawing/2014/main" xmlns="" id="{68D8E1A3-B80A-274C-9B65-C3746CA77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4235" y="6672697"/>
            <a:ext cx="2753916" cy="383297"/>
          </a:xfrm>
        </p:spPr>
        <p:txBody>
          <a:bodyPr/>
          <a:lstStyle/>
          <a:p>
            <a:fld id="{8AEA689C-0428-2041-A422-96CC7CA87939}" type="slidenum">
              <a:rPr lang="ru-RU" smtClean="0"/>
              <a:pPr/>
              <a:t>5</a:t>
            </a:fld>
            <a:endParaRPr lang="ru-RU" dirty="0"/>
          </a:p>
        </p:txBody>
      </p:sp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xmlns="" id="{7A0D24FD-4F97-674B-8BAD-21F4C68614E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76937766"/>
              </p:ext>
            </p:extLst>
          </p:nvPr>
        </p:nvGraphicFramePr>
        <p:xfrm>
          <a:off x="0" y="879740"/>
          <a:ext cx="11630025" cy="57929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090869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63A5BFE0-E91D-0D46-B321-6319175DD0AB}"/>
              </a:ext>
            </a:extLst>
          </p:cNvPr>
          <p:cNvSpPr/>
          <p:nvPr/>
        </p:nvSpPr>
        <p:spPr>
          <a:xfrm>
            <a:off x="2697" y="777706"/>
            <a:ext cx="12236928" cy="5928418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99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8C567C77-E1F5-B046-BA27-CDE1EB8EB7EF}"/>
              </a:ext>
            </a:extLst>
          </p:cNvPr>
          <p:cNvSpPr/>
          <p:nvPr/>
        </p:nvSpPr>
        <p:spPr>
          <a:xfrm>
            <a:off x="0" y="-43590"/>
            <a:ext cx="1254980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00" dirty="0">
                <a:latin typeface="Muller Narrow Light" pitchFamily="2" charset="0"/>
              </a:rPr>
              <a:t>ДИНАМИКА НЕСЧАСТНЫХ СЛУЧАЕВ НА ПРОИЗВОДСТВЕ С ТЯЖЕЛЫМИ ПОСЛЕДСТВИЯМИ </a:t>
            </a:r>
            <a:r>
              <a:rPr lang="en-US" sz="2600" dirty="0">
                <a:latin typeface="Muller Narrow Light" pitchFamily="2" charset="0"/>
              </a:rPr>
              <a:t>           </a:t>
            </a:r>
            <a:r>
              <a:rPr lang="ru-RU" sz="2600" dirty="0">
                <a:latin typeface="Muller Narrow Light" pitchFamily="2" charset="0"/>
              </a:rPr>
              <a:t>В СРАВНЕНИИ С </a:t>
            </a:r>
            <a:r>
              <a:rPr lang="ru-RU" sz="2600" dirty="0" smtClean="0">
                <a:latin typeface="Muller Narrow Light" pitchFamily="2" charset="0"/>
              </a:rPr>
              <a:t>2016 </a:t>
            </a:r>
            <a:r>
              <a:rPr lang="ru-RU" sz="2600" dirty="0">
                <a:latin typeface="Muller Narrow Light" pitchFamily="2" charset="0"/>
              </a:rPr>
              <a:t>– </a:t>
            </a:r>
            <a:r>
              <a:rPr lang="ru-RU" sz="2600" dirty="0" smtClean="0">
                <a:latin typeface="Muller Narrow Light" pitchFamily="2" charset="0"/>
              </a:rPr>
              <a:t>2020 </a:t>
            </a:r>
            <a:r>
              <a:rPr lang="ru-RU" sz="2600" dirty="0" err="1">
                <a:latin typeface="Muller Narrow Light" pitchFamily="2" charset="0"/>
              </a:rPr>
              <a:t>гг</a:t>
            </a:r>
            <a:r>
              <a:rPr lang="en-US" sz="2600" dirty="0">
                <a:latin typeface="Muller Narrow Light" pitchFamily="2" charset="0"/>
              </a:rPr>
              <a:t>.</a:t>
            </a:r>
            <a:endParaRPr lang="ru-RU" sz="2600" dirty="0">
              <a:latin typeface="Muller Narrow Light" pitchFamily="2" charset="0"/>
            </a:endParaRPr>
          </a:p>
        </p:txBody>
      </p:sp>
      <p:sp>
        <p:nvSpPr>
          <p:cNvPr id="10" name="Номер слайда 1">
            <a:extLst>
              <a:ext uri="{FF2B5EF4-FFF2-40B4-BE49-F238E27FC236}">
                <a16:creationId xmlns="" xmlns:a16="http://schemas.microsoft.com/office/drawing/2014/main" id="{68D8E1A3-B80A-274C-9B65-C3746CA77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4235" y="6672697"/>
            <a:ext cx="2753916" cy="383297"/>
          </a:xfrm>
        </p:spPr>
        <p:txBody>
          <a:bodyPr/>
          <a:lstStyle/>
          <a:p>
            <a:fld id="{8AEA689C-0428-2041-A422-96CC7CA87939}" type="slidenum">
              <a:rPr lang="ru-RU" smtClean="0"/>
              <a:pPr/>
              <a:t>6</a:t>
            </a:fld>
            <a:endParaRPr lang="ru-RU" dirty="0"/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="" xmlns:a16="http://schemas.microsoft.com/office/drawing/2014/main" id="{AA3C43F8-8A9B-DF43-AB32-13D6C5DA74E7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45586" y="879743"/>
          <a:ext cx="11715234" cy="5842028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1952539">
                  <a:extLst>
                    <a:ext uri="{9D8B030D-6E8A-4147-A177-3AD203B41FA5}">
                      <a16:colId xmlns="" xmlns:a16="http://schemas.microsoft.com/office/drawing/2014/main" val="3124924113"/>
                    </a:ext>
                  </a:extLst>
                </a:gridCol>
                <a:gridCol w="1952539">
                  <a:extLst>
                    <a:ext uri="{9D8B030D-6E8A-4147-A177-3AD203B41FA5}">
                      <a16:colId xmlns="" xmlns:a16="http://schemas.microsoft.com/office/drawing/2014/main" val="215260258"/>
                    </a:ext>
                  </a:extLst>
                </a:gridCol>
                <a:gridCol w="1952539">
                  <a:extLst>
                    <a:ext uri="{9D8B030D-6E8A-4147-A177-3AD203B41FA5}">
                      <a16:colId xmlns="" xmlns:a16="http://schemas.microsoft.com/office/drawing/2014/main" val="1139690700"/>
                    </a:ext>
                  </a:extLst>
                </a:gridCol>
                <a:gridCol w="1952539">
                  <a:extLst>
                    <a:ext uri="{9D8B030D-6E8A-4147-A177-3AD203B41FA5}">
                      <a16:colId xmlns="" xmlns:a16="http://schemas.microsoft.com/office/drawing/2014/main" val="1057909463"/>
                    </a:ext>
                  </a:extLst>
                </a:gridCol>
                <a:gridCol w="1952539">
                  <a:extLst>
                    <a:ext uri="{9D8B030D-6E8A-4147-A177-3AD203B41FA5}">
                      <a16:colId xmlns="" xmlns:a16="http://schemas.microsoft.com/office/drawing/2014/main" val="3305628439"/>
                    </a:ext>
                  </a:extLst>
                </a:gridCol>
                <a:gridCol w="1952539"/>
              </a:tblGrid>
              <a:tr h="481929">
                <a:tc>
                  <a:txBody>
                    <a:bodyPr/>
                    <a:lstStyle/>
                    <a:p>
                      <a:pPr algn="ctr"/>
                      <a:endParaRPr lang="ru-RU" b="1" i="0" dirty="0">
                        <a:latin typeface="Muller Narrow ExtraBold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0" dirty="0">
                          <a:latin typeface="Muller Narrow ExtraBold" pitchFamily="2" charset="0"/>
                        </a:rPr>
                        <a:t>2016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0" dirty="0">
                          <a:latin typeface="Muller Narrow ExtraBold" pitchFamily="2" charset="0"/>
                        </a:rPr>
                        <a:t>2017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0" dirty="0">
                          <a:latin typeface="Muller Narrow ExtraBold" pitchFamily="2" charset="0"/>
                        </a:rPr>
                        <a:t>2018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0" dirty="0">
                          <a:latin typeface="Muller Narrow ExtraBold" pitchFamily="2" charset="0"/>
                        </a:rPr>
                        <a:t>2019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latin typeface="Muller Narrow ExtraBold" pitchFamily="2" charset="0"/>
                        </a:rPr>
                        <a:t>2020</a:t>
                      </a:r>
                      <a:endParaRPr lang="ru-RU" b="1" i="0" dirty="0">
                        <a:latin typeface="Muller Narrow ExtraBold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850191365"/>
                  </a:ext>
                </a:extLst>
              </a:tr>
              <a:tr h="1505585">
                <a:tc>
                  <a:txBody>
                    <a:bodyPr/>
                    <a:lstStyle/>
                    <a:p>
                      <a:pPr algn="ctr"/>
                      <a:r>
                        <a:rPr lang="ru-RU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Общее количество несчастных случаев с тяжелыми последствиями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51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44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39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 smtClean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44</a:t>
                      </a:r>
                      <a:endParaRPr lang="ru-RU" sz="2000" b="1" i="0" dirty="0">
                        <a:solidFill>
                          <a:schemeClr val="tx1"/>
                        </a:solidFill>
                        <a:latin typeface="Muller Narrow ExtraBold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 smtClean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27</a:t>
                      </a:r>
                      <a:endParaRPr lang="ru-RU" sz="2000" b="1" i="0" dirty="0">
                        <a:solidFill>
                          <a:schemeClr val="tx1"/>
                        </a:solidFill>
                        <a:latin typeface="Muller Narrow ExtraBold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886581650"/>
                  </a:ext>
                </a:extLst>
              </a:tr>
              <a:tr h="1399074">
                <a:tc>
                  <a:txBody>
                    <a:bodyPr/>
                    <a:lstStyle/>
                    <a:p>
                      <a:pPr algn="ctr"/>
                      <a:r>
                        <a:rPr lang="ru-RU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Количество несчастных случаев со смертельным исходом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 smtClean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4</a:t>
                      </a:r>
                      <a:endParaRPr lang="ru-RU" sz="2000" b="1" i="0" dirty="0">
                        <a:solidFill>
                          <a:schemeClr val="tx1"/>
                        </a:solidFill>
                        <a:latin typeface="Muller Narrow ExtraBold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3569096092"/>
                  </a:ext>
                </a:extLst>
              </a:tr>
              <a:tr h="1136683">
                <a:tc>
                  <a:txBody>
                    <a:bodyPr/>
                    <a:lstStyle/>
                    <a:p>
                      <a:pPr algn="ctr"/>
                      <a:r>
                        <a:rPr lang="ru-RU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Количество групповых несчастных случаев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 smtClean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0</a:t>
                      </a:r>
                      <a:endParaRPr lang="ru-RU" sz="2000" b="1" i="0" dirty="0">
                        <a:solidFill>
                          <a:schemeClr val="tx1"/>
                        </a:solidFill>
                        <a:latin typeface="Muller Narrow ExtraBold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61656796"/>
                  </a:ext>
                </a:extLst>
              </a:tr>
              <a:tr h="1136683">
                <a:tc>
                  <a:txBody>
                    <a:bodyPr/>
                    <a:lstStyle/>
                    <a:p>
                      <a:pPr algn="ctr"/>
                      <a:r>
                        <a:rPr lang="ru-RU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Количество тяжелых несчастных случаев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33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32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27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 smtClean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23</a:t>
                      </a:r>
                      <a:endParaRPr lang="ru-RU" sz="2000" b="1" i="0" dirty="0">
                        <a:solidFill>
                          <a:schemeClr val="tx1"/>
                        </a:solidFill>
                        <a:latin typeface="Muller Narrow ExtraBold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40337542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559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6655152D-456C-5E4D-9F23-F91BF730ABA5}"/>
              </a:ext>
            </a:extLst>
          </p:cNvPr>
          <p:cNvSpPr/>
          <p:nvPr/>
        </p:nvSpPr>
        <p:spPr>
          <a:xfrm>
            <a:off x="1350" y="2379542"/>
            <a:ext cx="12236928" cy="4819771"/>
          </a:xfrm>
          <a:prstGeom prst="rect">
            <a:avLst/>
          </a:prstGeom>
          <a:solidFill>
            <a:srgbClr val="0082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99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3318F8B2-B166-5E46-A87C-5E2B7B10EE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517" y="683077"/>
            <a:ext cx="3429532" cy="1008686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705440C4-E74B-1944-B487-7211DD8801A7}"/>
              </a:ext>
            </a:extLst>
          </p:cNvPr>
          <p:cNvSpPr/>
          <p:nvPr/>
        </p:nvSpPr>
        <p:spPr>
          <a:xfrm>
            <a:off x="1574423" y="4159532"/>
            <a:ext cx="9108873" cy="8340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5599"/>
              </a:lnSpc>
            </a:pPr>
            <a:r>
              <a:rPr lang="ru-RU" sz="7199" b="1" dirty="0">
                <a:solidFill>
                  <a:schemeClr val="bg1"/>
                </a:solidFill>
                <a:latin typeface="Muller Narrow ExtraBold" pitchFamily="2" charset="0"/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306964031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2830</TotalTime>
  <Words>151</Words>
  <Application>Microsoft Office PowerPoint</Application>
  <PresentationFormat>Произвольный</PresentationFormat>
  <Paragraphs>61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Muller Narrow ExtraBold</vt:lpstr>
      <vt:lpstr>Muller Narrow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Microsoft Office User</dc:creator>
  <cp:lastModifiedBy>Пахалков А.А.</cp:lastModifiedBy>
  <cp:revision>183</cp:revision>
  <cp:lastPrinted>2021-07-07T11:00:33Z</cp:lastPrinted>
  <dcterms:created xsi:type="dcterms:W3CDTF">2019-09-18T12:34:40Z</dcterms:created>
  <dcterms:modified xsi:type="dcterms:W3CDTF">2021-07-07T11:17:15Z</dcterms:modified>
</cp:coreProperties>
</file>