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colors2.xml" ContentType="application/vnd.ms-office.chartcolorstyle+xml"/>
  <Override PartName="/ppt/charts/style2.xml" ContentType="application/vnd.ms-office.chart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66" r:id="rId3"/>
    <p:sldId id="267" r:id="rId4"/>
    <p:sldId id="268" r:id="rId5"/>
    <p:sldId id="269" r:id="rId6"/>
    <p:sldId id="270" r:id="rId7"/>
    <p:sldId id="258" r:id="rId8"/>
  </p:sldIdLst>
  <p:sldSz cx="12239625" cy="71993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4"/>
    <p:restoredTop sz="94700"/>
  </p:normalViewPr>
  <p:slideViewPr>
    <p:cSldViewPr snapToGrid="0" snapToObjects="1">
      <p:cViewPr>
        <p:scale>
          <a:sx n="82" d="100"/>
          <a:sy n="82" d="100"/>
        </p:scale>
        <p:origin x="-1722" y="-618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Общее количество несчастных случаев с тяжелыми </a:t>
            </a:r>
            <a:r>
              <a:rPr lang="ru-RU" dirty="0" smtClean="0"/>
              <a:t>последствиями составило 67</a:t>
            </a:r>
            <a:endParaRPr lang="ru-RU" dirty="0"/>
          </a:p>
        </c:rich>
      </c:tx>
      <c:layout>
        <c:manualLayout>
          <c:xMode val="edge"/>
          <c:yMode val="edge"/>
          <c:x val="0.11472050184648762"/>
          <c:y val="1.7538538608175409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несчастных случаев с тяжелыми последствиями составило 19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Lbls>
            <c:dLbl>
              <c:idx val="0"/>
              <c:layout>
                <c:manualLayout>
                  <c:x val="-5.0034596155424209E-2"/>
                  <c:y val="7.685349640951935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</a:t>
                    </a:r>
                    <a:endParaRPr lang="en-US" dirty="0"/>
                  </a:p>
                </c:rich>
              </c:tx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3C-C940-BD69-3F9EAD578316}"/>
                </c:ext>
              </c:extLst>
            </c:dLbl>
            <c:dLbl>
              <c:idx val="1"/>
              <c:layout>
                <c:manualLayout>
                  <c:x val="-0.12982421624353163"/>
                  <c:y val="-0.1758274746385999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</a:t>
                    </a:r>
                    <a:endParaRPr lang="en-US" dirty="0"/>
                  </a:p>
                </c:rich>
              </c:tx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1546761901385391E-2"/>
                  <c:y val="-0.2696558942177544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</a:t>
                    </a:r>
                    <a:endParaRPr lang="en-US" dirty="0"/>
                  </a:p>
                </c:rich>
              </c:tx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3C-C940-BD69-3F9EAD578316}"/>
                </c:ext>
              </c:extLst>
            </c:dLbl>
            <c:dLbl>
              <c:idx val="3"/>
              <c:layout>
                <c:manualLayout>
                  <c:x val="0.11503200872585446"/>
                  <c:y val="2.396876068646806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25</a:t>
                    </a:r>
                    <a:endParaRPr lang="en-US" dirty="0"/>
                  </a:p>
                </c:rich>
              </c:tx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3C-C940-BD69-3F9EAD5783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1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Связанные с производством</c:v>
                </c:pt>
                <c:pt idx="1">
                  <c:v>Расследование не завершено</c:v>
                </c:pt>
                <c:pt idx="2">
                  <c:v>Не связанные с производством по результатам расследования</c:v>
                </c:pt>
                <c:pt idx="3">
                  <c:v>Не учитываются в Мурманской области (организации зарегистрированы в др. субъектах РФ)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</c:v>
                </c:pt>
                <c:pt idx="1">
                  <c:v>11</c:v>
                </c:pt>
                <c:pt idx="2">
                  <c:v>13</c:v>
                </c:pt>
                <c:pt idx="3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E5F-8447-848A-F5661249AB4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E5F-8447-848A-F5661249AB47}"/>
              </c:ext>
            </c:extLst>
          </c:dPt>
          <c:cat>
            <c:strRef>
              <c:f>Лист1!$A$2:$A$8</c:f>
              <c:strCache>
                <c:ptCount val="6"/>
                <c:pt idx="0">
                  <c:v>Образование - 4</c:v>
                </c:pt>
                <c:pt idx="1">
                  <c:v>Рыболовство - 2</c:v>
                </c:pt>
                <c:pt idx="2">
                  <c:v>Торговля - 2</c:v>
                </c:pt>
                <c:pt idx="3">
                  <c:v>Жилищно-коммунальное хозяйство - 2</c:v>
                </c:pt>
                <c:pt idx="4">
                  <c:v>Добыча полезных ископаемых -2</c:v>
                </c:pt>
                <c:pt idx="5">
                  <c:v>Прочие виды экономической деятельности - 7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0.04</c:v>
                </c:pt>
                <c:pt idx="1">
                  <c:v>0.02</c:v>
                </c:pt>
                <c:pt idx="2">
                  <c:v>0.02</c:v>
                </c:pt>
                <c:pt idx="3">
                  <c:v>0.02</c:v>
                </c:pt>
                <c:pt idx="4">
                  <c:v>0.02</c:v>
                </c:pt>
                <c:pt idx="5">
                  <c:v>7.0000000000000007E-2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Исход нс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cat>
            <c:strRef>
              <c:f>Лист1!$A$2:$A$8</c:f>
              <c:strCache>
                <c:ptCount val="6"/>
                <c:pt idx="0">
                  <c:v>Образование - 4</c:v>
                </c:pt>
                <c:pt idx="1">
                  <c:v>Рыболовство - 2</c:v>
                </c:pt>
                <c:pt idx="2">
                  <c:v>Торговля - 2</c:v>
                </c:pt>
                <c:pt idx="3">
                  <c:v>Жилищно-коммунальное хозяйство - 2</c:v>
                </c:pt>
                <c:pt idx="4">
                  <c:v>Добыча полезных ископаемых -2</c:v>
                </c:pt>
                <c:pt idx="5">
                  <c:v>Прочие виды экономической деятельности - 7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5F-8447-848A-F5661249AB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6"/>
        <c:delete val="1"/>
      </c:legendEntry>
      <c:layout>
        <c:manualLayout>
          <c:xMode val="edge"/>
          <c:yMode val="edge"/>
          <c:x val="0.67561985373837841"/>
          <c:y val="7.7118014259903028E-2"/>
          <c:w val="0.32331688204046266"/>
          <c:h val="0.81991151470799528"/>
        </c:manualLayout>
      </c:layout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21 </a:t>
                    </a:r>
                    <a:r>
                      <a:rPr lang="ru-RU" baseline="0" dirty="0" smtClean="0"/>
                      <a:t>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43C-C940-BD69-3F9EAD578316}"/>
                </c:ext>
              </c:extLst>
            </c:dLbl>
            <c:dLbl>
              <c:idx val="1"/>
              <c:layout>
                <c:manualLayout>
                  <c:x val="-7.1506417015062093E-2"/>
                  <c:y val="-0.16826656921499678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16</a:t>
                    </a:r>
                    <a:r>
                      <a:rPr lang="ru-RU" baseline="0" dirty="0" smtClean="0"/>
                      <a:t> %</a:t>
                    </a:r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43C-C940-BD69-3F9EAD578316}"/>
                </c:ext>
              </c:extLst>
            </c:dLbl>
            <c:dLbl>
              <c:idx val="2"/>
              <c:layout>
                <c:manualLayout>
                  <c:x val="-6.4300812911226621E-2"/>
                  <c:y val="-0.2398093063697866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 11%</a:t>
                    </a:r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43C-C940-BD69-3F9EAD578316}"/>
                </c:ext>
              </c:extLst>
            </c:dLbl>
            <c:dLbl>
              <c:idx val="3"/>
              <c:layout>
                <c:manualLayout>
                  <c:x val="7.6516572020149234E-2"/>
                  <c:y val="-0.2995513344911761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16</a:t>
                    </a:r>
                    <a:r>
                      <a:rPr lang="ru-RU" baseline="0" dirty="0" smtClean="0"/>
                      <a:t> %</a:t>
                    </a:r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43C-C940-BD69-3F9EAD578316}"/>
                </c:ext>
              </c:extLst>
            </c:dLbl>
            <c:dLbl>
              <c:idx val="4"/>
              <c:layout>
                <c:manualLayout>
                  <c:x val="8.249647780887405E-2"/>
                  <c:y val="-0.19995366787635399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11</a:t>
                    </a:r>
                    <a:r>
                      <a:rPr lang="ru-RU" baseline="0" dirty="0" smtClean="0"/>
                      <a:t> %</a:t>
                    </a:r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2D3-374D-BCDE-50F57B3C63B1}"/>
                </c:ext>
              </c:extLst>
            </c:dLbl>
            <c:dLbl>
              <c:idx val="5"/>
              <c:layout>
                <c:manualLayout>
                  <c:x val="8.8962379207955355E-2"/>
                  <c:y val="3.100368257523748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
</a:t>
                    </a:r>
                    <a:r>
                      <a:rPr lang="ru-RU" dirty="0" smtClean="0"/>
                      <a:t>26%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Нарушенте ПДД - 4</c:v>
                </c:pt>
                <c:pt idx="1">
                  <c:v>Ухудшение состояния здоровья - 3</c:v>
                </c:pt>
                <c:pt idx="2">
                  <c:v>Конструктивные особенности защитной маски - 2</c:v>
                </c:pt>
                <c:pt idx="3">
                  <c:v>Необеспечение безопасности работника - 3</c:v>
                </c:pt>
                <c:pt idx="4">
                  <c:v>Проскальзывание работника – 2 </c:v>
                </c:pt>
                <c:pt idx="5">
                  <c:v>Иные причины - 5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0.04</c:v>
                </c:pt>
                <c:pt idx="1">
                  <c:v>0.03</c:v>
                </c:pt>
                <c:pt idx="2">
                  <c:v>0.02</c:v>
                </c:pt>
                <c:pt idx="3">
                  <c:v>0.03</c:v>
                </c:pt>
                <c:pt idx="4">
                  <c:v>0.02</c:v>
                </c:pt>
                <c:pt idx="5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1351747097312132E-2"/>
          <c:y val="0.83164211300032087"/>
          <c:w val="0.93778297280369283"/>
          <c:h val="0.16835788699967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42 %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43C-C940-BD69-3F9EAD57831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21 %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9.7487752605862843E-2"/>
                  <c:y val="1.7463792670996868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26  %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43C-C940-BD69-3F9EAD578316}"/>
                </c:ext>
              </c:extLst>
            </c:dLbl>
            <c:dLbl>
              <c:idx val="3"/>
              <c:layout>
                <c:manualLayout>
                  <c:x val="6.0689551398212818E-2"/>
                  <c:y val="4.8230981172482375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11 %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43C-C940-BD69-3F9EAD57831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23 %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2D3-374D-BCDE-50F57B3C63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Падение пострадавших с высоты ( при разнице высот, с высоты собственного роста) - 8</c:v>
                </c:pt>
                <c:pt idx="1">
                  <c:v>Транспортные происшествия- 4</c:v>
                </c:pt>
                <c:pt idx="2">
                  <c:v>Воздействие движущихся механизмов, деталей и оборудования, предметов - 5</c:v>
                </c:pt>
                <c:pt idx="3">
                  <c:v>Защемление между движущимися предметами - 2 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0.08</c:v>
                </c:pt>
                <c:pt idx="1">
                  <c:v>0.04</c:v>
                </c:pt>
                <c:pt idx="2">
                  <c:v>0.05</c:v>
                </c:pt>
                <c:pt idx="3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7011678822702456E-2"/>
          <c:y val="0.77025722787170692"/>
          <c:w val="0.94350442066977491"/>
          <c:h val="0.216588868172161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0.43016</cdr:x>
      <cdr:y>0.12551</cdr:y>
    </cdr:from>
    <cdr:to>
      <cdr:x>0.51099</cdr:x>
      <cdr:y>0.20168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64D808AC-4B12-5540-AD35-2EC7DA80A399}"/>
            </a:ext>
          </a:extLst>
        </cdr:cNvPr>
        <cdr:cNvSpPr txBox="1"/>
      </cdr:nvSpPr>
      <cdr:spPr>
        <a:xfrm xmlns:a="http://schemas.openxmlformats.org/drawingml/2006/main">
          <a:off x="5137991" y="739854"/>
          <a:ext cx="965462" cy="449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b="1" i="0" dirty="0" smtClean="0">
              <a:solidFill>
                <a:schemeClr val="bg1"/>
              </a:solidFill>
              <a:latin typeface="Muller Narrow ExtraBold" pitchFamily="2" charset="0"/>
            </a:rPr>
            <a:t>20%</a:t>
          </a:r>
          <a:endParaRPr lang="ru-RU" sz="24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</cdr:x>
      <cdr:y>0.32566</cdr:y>
    </cdr:from>
    <cdr:to>
      <cdr:x>0.09105</cdr:x>
      <cdr:y>0.40183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D0E632C9-3DB8-304F-A1C4-A51832082BE6}"/>
            </a:ext>
          </a:extLst>
        </cdr:cNvPr>
        <cdr:cNvSpPr txBox="1"/>
      </cdr:nvSpPr>
      <cdr:spPr>
        <a:xfrm xmlns:a="http://schemas.openxmlformats.org/drawingml/2006/main">
          <a:off x="-171450" y="1919740"/>
          <a:ext cx="1087533" cy="449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0.35186</cdr:x>
      <cdr:y>0.68297</cdr:y>
    </cdr:from>
    <cdr:to>
      <cdr:x>0.41784</cdr:x>
      <cdr:y>0.76176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7AB09988-1D5B-B74C-A693-F4BF27E6AABD}"/>
            </a:ext>
          </a:extLst>
        </cdr:cNvPr>
        <cdr:cNvSpPr txBox="1"/>
      </cdr:nvSpPr>
      <cdr:spPr>
        <a:xfrm xmlns:a="http://schemas.openxmlformats.org/drawingml/2006/main">
          <a:off x="4202750" y="4026119"/>
          <a:ext cx="788109" cy="4644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b="1" i="0" dirty="0" smtClean="0">
              <a:solidFill>
                <a:schemeClr val="bg1"/>
              </a:solidFill>
              <a:latin typeface="Muller Narrow ExtraBold" pitchFamily="2" charset="0"/>
            </a:rPr>
            <a:t>11</a:t>
          </a:r>
          <a:r>
            <a:rPr lang="en-US" sz="2400" b="1" i="0" dirty="0" smtClean="0">
              <a:solidFill>
                <a:schemeClr val="bg1"/>
              </a:solidFill>
              <a:latin typeface="Muller Narrow ExtraBold" pitchFamily="2" charset="0"/>
            </a:rPr>
            <a:t>%</a:t>
          </a:r>
          <a:endParaRPr lang="ru-RU" sz="24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</cdr:x>
      <cdr:y>0.12099</cdr:y>
    </cdr:from>
    <cdr:to>
      <cdr:x>0.0998</cdr:x>
      <cdr:y>0.2313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xmlns="" id="{CE3A2A40-7D20-A64B-AC6D-9694A7C06A2A}"/>
            </a:ext>
          </a:extLst>
        </cdr:cNvPr>
        <cdr:cNvSpPr txBox="1"/>
      </cdr:nvSpPr>
      <cdr:spPr>
        <a:xfrm xmlns:a="http://schemas.openxmlformats.org/drawingml/2006/main">
          <a:off x="0" y="713245"/>
          <a:ext cx="1192046" cy="650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solidFill>
              <a:schemeClr val="tx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0.13876</cdr:x>
      <cdr:y>0.23546</cdr:y>
    </cdr:from>
    <cdr:to>
      <cdr:x>0.20571</cdr:x>
      <cdr:y>0.29849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xmlns="" id="{A14B97DD-AAA1-8B4B-917E-A340838246E6}"/>
            </a:ext>
          </a:extLst>
        </cdr:cNvPr>
        <cdr:cNvSpPr txBox="1"/>
      </cdr:nvSpPr>
      <cdr:spPr>
        <a:xfrm xmlns:a="http://schemas.openxmlformats.org/drawingml/2006/main">
          <a:off x="1657380" y="1388026"/>
          <a:ext cx="799674" cy="3715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chemeClr val="bg1"/>
              </a:solidFill>
              <a:latin typeface="Muller Narrow ExtraBold" pitchFamily="2" charset="0"/>
            </a:rPr>
            <a:t>36</a:t>
          </a:r>
          <a:endParaRPr lang="ru-RU" sz="24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0.0107</cdr:x>
      <cdr:y>0.02743</cdr:y>
    </cdr:from>
    <cdr:to>
      <cdr:x>0.09299</cdr:x>
      <cdr:y>0.11148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xmlns="" id="{980B7899-E9CC-4C46-949E-3688F8A132D1}"/>
            </a:ext>
          </a:extLst>
        </cdr:cNvPr>
        <cdr:cNvSpPr txBox="1"/>
      </cdr:nvSpPr>
      <cdr:spPr>
        <a:xfrm xmlns:a="http://schemas.openxmlformats.org/drawingml/2006/main">
          <a:off x="127748" y="161680"/>
          <a:ext cx="982901" cy="4954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 smtClean="0">
              <a:latin typeface="Muller Narrow ExtraBold" pitchFamily="2" charset="0"/>
            </a:rPr>
            <a:t> </a:t>
          </a:r>
          <a:endParaRPr lang="ru-RU" sz="2000" b="1" i="0" dirty="0"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0.52831</cdr:x>
      <cdr:y>0.39625</cdr:y>
    </cdr:from>
    <cdr:to>
      <cdr:x>0.59017</cdr:x>
      <cdr:y>0.50284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="" xmlns:a16="http://schemas.microsoft.com/office/drawing/2014/main" xmlns:lc="http://schemas.openxmlformats.org/drawingml/2006/lockedCanvas" id="{1027A94A-AA55-424B-8FB9-8E6518423EB9}"/>
            </a:ext>
          </a:extLst>
        </cdr:cNvPr>
        <cdr:cNvSpPr txBox="1"/>
      </cdr:nvSpPr>
      <cdr:spPr>
        <a:xfrm xmlns:a="http://schemas.openxmlformats.org/drawingml/2006/main">
          <a:off x="6310373" y="2335884"/>
          <a:ext cx="738824" cy="628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400" b="1" i="0" dirty="0" smtClean="0">
              <a:solidFill>
                <a:schemeClr val="bg1"/>
              </a:solidFill>
              <a:latin typeface="Muller Narrow ExtraBold" pitchFamily="2" charset="0"/>
            </a:rPr>
            <a:t>11</a:t>
          </a:r>
          <a:r>
            <a:rPr lang="en-US" sz="2400" b="1" i="0" dirty="0" smtClean="0">
              <a:solidFill>
                <a:schemeClr val="bg1"/>
              </a:solidFill>
              <a:latin typeface="Muller Narrow ExtraBold" pitchFamily="2" charset="0"/>
            </a:rPr>
            <a:t>%</a:t>
          </a:r>
          <a:endParaRPr lang="ru-RU" sz="24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0.2124</cdr:x>
      <cdr:y>0.65739</cdr:y>
    </cdr:from>
    <cdr:to>
      <cdr:x>0.27733</cdr:x>
      <cdr:y>0.73307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lc="http://schemas.openxmlformats.org/drawingml/2006/lockedCanvas" xmlns="" xmlns:a16="http://schemas.microsoft.com/office/drawing/2014/main" id="{7AB09988-1D5B-B74C-A693-F4BF27E6AABD}"/>
            </a:ext>
          </a:extLst>
        </cdr:cNvPr>
        <cdr:cNvSpPr txBox="1"/>
      </cdr:nvSpPr>
      <cdr:spPr>
        <a:xfrm xmlns:a="http://schemas.openxmlformats.org/drawingml/2006/main">
          <a:off x="2537026" y="3875317"/>
          <a:ext cx="775504" cy="4461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400" b="1" i="0" dirty="0" smtClean="0">
              <a:solidFill>
                <a:schemeClr val="bg1"/>
              </a:solidFill>
              <a:latin typeface="Muller Narrow ExtraBold" pitchFamily="2" charset="0"/>
            </a:rPr>
            <a:t>11</a:t>
          </a:r>
          <a:r>
            <a:rPr lang="en-US" sz="2400" b="1" i="0" dirty="0" smtClean="0">
              <a:solidFill>
                <a:schemeClr val="bg1"/>
              </a:solidFill>
              <a:latin typeface="Muller Narrow ExtraBold" pitchFamily="2" charset="0"/>
            </a:rPr>
            <a:t>%</a:t>
          </a:r>
          <a:endParaRPr lang="ru-RU" sz="24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0.46719</cdr:x>
      <cdr:y>0.57765</cdr:y>
    </cdr:from>
    <cdr:to>
      <cdr:x>0.52905</cdr:x>
      <cdr:y>0.68424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lc="http://schemas.openxmlformats.org/drawingml/2006/lockedCanvas" xmlns:a16="http://schemas.microsoft.com/office/drawing/2014/main" xmlns="" id="{1027A94A-AA55-424B-8FB9-8E6518423EB9}"/>
            </a:ext>
          </a:extLst>
        </cdr:cNvPr>
        <cdr:cNvSpPr txBox="1"/>
      </cdr:nvSpPr>
      <cdr:spPr>
        <a:xfrm xmlns:a="http://schemas.openxmlformats.org/drawingml/2006/main">
          <a:off x="5580299" y="3405256"/>
          <a:ext cx="738824" cy="628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400" b="1" i="0" dirty="0" smtClean="0">
              <a:solidFill>
                <a:schemeClr val="bg1"/>
              </a:solidFill>
              <a:latin typeface="Muller Narrow ExtraBold" pitchFamily="2" charset="0"/>
            </a:rPr>
            <a:t>11</a:t>
          </a:r>
          <a:r>
            <a:rPr lang="en-US" sz="2400" b="1" i="0" dirty="0" smtClean="0">
              <a:solidFill>
                <a:schemeClr val="bg1"/>
              </a:solidFill>
              <a:latin typeface="Muller Narrow ExtraBold" pitchFamily="2" charset="0"/>
            </a:rPr>
            <a:t>%</a:t>
          </a:r>
          <a:endParaRPr lang="ru-RU" sz="24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2450" y="1241425"/>
            <a:ext cx="569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12.10.2020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12.10.2020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12.10.2020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E5FE43-CD68-C342-9095-2FE190F9DEAB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521672" y="2936099"/>
            <a:ext cx="10416328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6000" b="1" dirty="0">
                <a:solidFill>
                  <a:schemeClr val="bg1"/>
                </a:solidFill>
                <a:latin typeface="Muller Narrow ExtraBold" pitchFamily="2" charset="0"/>
              </a:rPr>
              <a:t>Мониторинг производственного травматизма с тяжелыми последствиями в организациях Мурманской 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области</a:t>
            </a:r>
          </a:p>
          <a:p>
            <a:pPr>
              <a:lnSpc>
                <a:spcPts val="5599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за 9 месяцев 2020 года</a:t>
            </a:r>
            <a:endParaRPr lang="ru-RU" sz="6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Muller Narrow Light" pitchFamily="2" charset="0"/>
              </a:rPr>
              <a:t>ПРОИЗВОДСТВЕННЫЙ ТРАВМАТИЗМ В МУРМАНСКОЙ ОБЛАСТИ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0339048"/>
              </p:ext>
            </p:extLst>
          </p:nvPr>
        </p:nvGraphicFramePr>
        <p:xfrm>
          <a:off x="100014" y="879740"/>
          <a:ext cx="12015786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748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ЭКОНОМИЧЕСКОЙ ДЕЯТЕЛЬНОСТИ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6066749"/>
              </p:ext>
            </p:extLst>
          </p:nvPr>
        </p:nvGraphicFramePr>
        <p:xfrm>
          <a:off x="171450" y="777706"/>
          <a:ext cx="11944350" cy="5894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535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ПРИЧИНАМ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446476"/>
              </p:ext>
            </p:extLst>
          </p:nvPr>
        </p:nvGraphicFramePr>
        <p:xfrm>
          <a:off x="471488" y="879740"/>
          <a:ext cx="11158537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011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(ТИПАМ) ПРОИСШЕСТВИЙ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9310841"/>
              </p:ext>
            </p:extLst>
          </p:nvPr>
        </p:nvGraphicFramePr>
        <p:xfrm>
          <a:off x="0" y="879740"/>
          <a:ext cx="11630025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9086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0" y="-43590"/>
            <a:ext cx="125498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latin typeface="Muller Narrow Light" pitchFamily="2" charset="0"/>
              </a:rPr>
              <a:t>ДИНАМИКА НЕСЧАСТНЫХ СЛУЧАЕВ НА ПРОИЗВОДСТВЕ С ТЯЖЕЛЫМИ ПОСЛЕДСТВИЯМИ </a:t>
            </a:r>
            <a:r>
              <a:rPr lang="en-US" sz="2600" dirty="0">
                <a:latin typeface="Muller Narrow Light" pitchFamily="2" charset="0"/>
              </a:rPr>
              <a:t>           </a:t>
            </a:r>
            <a:r>
              <a:rPr lang="ru-RU" sz="2600" dirty="0">
                <a:latin typeface="Muller Narrow Light" pitchFamily="2" charset="0"/>
              </a:rPr>
              <a:t>В СРАВНЕНИИ С </a:t>
            </a:r>
            <a:r>
              <a:rPr lang="ru-RU" sz="2600" dirty="0" smtClean="0">
                <a:latin typeface="Muller Narrow Light" pitchFamily="2" charset="0"/>
              </a:rPr>
              <a:t>2016 </a:t>
            </a:r>
            <a:r>
              <a:rPr lang="ru-RU" sz="2600" dirty="0">
                <a:latin typeface="Muller Narrow Light" pitchFamily="2" charset="0"/>
              </a:rPr>
              <a:t>– </a:t>
            </a:r>
            <a:r>
              <a:rPr lang="ru-RU" sz="2600" dirty="0" smtClean="0">
                <a:latin typeface="Muller Narrow Light" pitchFamily="2" charset="0"/>
              </a:rPr>
              <a:t>2019 </a:t>
            </a:r>
            <a:r>
              <a:rPr lang="ru-RU" sz="2600" dirty="0" err="1">
                <a:latin typeface="Muller Narrow Light" pitchFamily="2" charset="0"/>
              </a:rPr>
              <a:t>гг</a:t>
            </a:r>
            <a:r>
              <a:rPr lang="en-US" sz="2600" dirty="0">
                <a:latin typeface="Muller Narrow Light" pitchFamily="2" charset="0"/>
              </a:rPr>
              <a:t>.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AA3C43F8-8A9B-DF43-AB32-13D6C5DA7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746513"/>
              </p:ext>
            </p:extLst>
          </p:nvPr>
        </p:nvGraphicFramePr>
        <p:xfrm>
          <a:off x="484484" y="1165489"/>
          <a:ext cx="11645605" cy="550701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29121">
                  <a:extLst>
                    <a:ext uri="{9D8B030D-6E8A-4147-A177-3AD203B41FA5}">
                      <a16:colId xmlns:a16="http://schemas.microsoft.com/office/drawing/2014/main" xmlns="" val="3124924113"/>
                    </a:ext>
                  </a:extLst>
                </a:gridCol>
                <a:gridCol w="2329121">
                  <a:extLst>
                    <a:ext uri="{9D8B030D-6E8A-4147-A177-3AD203B41FA5}">
                      <a16:colId xmlns:a16="http://schemas.microsoft.com/office/drawing/2014/main" xmlns="" val="215260258"/>
                    </a:ext>
                  </a:extLst>
                </a:gridCol>
                <a:gridCol w="2329121">
                  <a:extLst>
                    <a:ext uri="{9D8B030D-6E8A-4147-A177-3AD203B41FA5}">
                      <a16:colId xmlns:a16="http://schemas.microsoft.com/office/drawing/2014/main" xmlns="" val="1139690700"/>
                    </a:ext>
                  </a:extLst>
                </a:gridCol>
                <a:gridCol w="2329121">
                  <a:extLst>
                    <a:ext uri="{9D8B030D-6E8A-4147-A177-3AD203B41FA5}">
                      <a16:colId xmlns:a16="http://schemas.microsoft.com/office/drawing/2014/main" xmlns="" val="1057909463"/>
                    </a:ext>
                  </a:extLst>
                </a:gridCol>
                <a:gridCol w="2329121">
                  <a:extLst>
                    <a:ext uri="{9D8B030D-6E8A-4147-A177-3AD203B41FA5}">
                      <a16:colId xmlns:a16="http://schemas.microsoft.com/office/drawing/2014/main" xmlns="" val="3305628439"/>
                    </a:ext>
                  </a:extLst>
                </a:gridCol>
              </a:tblGrid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ГОД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50191365"/>
                  </a:ext>
                </a:extLst>
              </a:tr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Общее количество несчастных случаев с тяжелыми последствиями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86581650"/>
                  </a:ext>
                </a:extLst>
              </a:tr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несчастных случаев со смертельным исходом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69096092"/>
                  </a:ext>
                </a:extLst>
              </a:tr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групповых несчастных случаев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61656796"/>
                  </a:ext>
                </a:extLst>
              </a:tr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тяжелых несчастных случаев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33754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12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655152D-456C-5E4D-9F23-F91BF730ABA5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7199" b="1" dirty="0">
                <a:solidFill>
                  <a:schemeClr val="bg1"/>
                </a:solidFill>
                <a:latin typeface="Muller Narrow ExtraBold" pitchFamily="2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2843</TotalTime>
  <Words>148</Words>
  <Application>Microsoft Office PowerPoint</Application>
  <PresentationFormat>Произвольный</PresentationFormat>
  <Paragraphs>61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user</cp:lastModifiedBy>
  <cp:revision>180</cp:revision>
  <cp:lastPrinted>2020-07-03T12:03:06Z</cp:lastPrinted>
  <dcterms:created xsi:type="dcterms:W3CDTF">2019-09-18T12:34:40Z</dcterms:created>
  <dcterms:modified xsi:type="dcterms:W3CDTF">2020-10-12T11:25:03Z</dcterms:modified>
</cp:coreProperties>
</file>