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>
        <p:scale>
          <a:sx n="82" d="100"/>
          <a:sy n="82" d="100"/>
        </p:scale>
        <p:origin x="-1722" y="-61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67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5.0034596155424209E-2"/>
                  <c:y val="7.68534964095193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0.12982421624353163"/>
                  <c:y val="-0.175827474638599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1546761901385391E-2"/>
                  <c:y val="-0.269655894217754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0.11503200872585446"/>
                  <c:y val="2.396876068646806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endParaRPr lang="en-US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11</c:v>
                </c:pt>
                <c:pt idx="2">
                  <c:v>13</c:v>
                </c:pt>
                <c:pt idx="3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cat>
            <c:strRef>
              <c:f>Лист1!$A$2:$A$8</c:f>
              <c:strCache>
                <c:ptCount val="6"/>
                <c:pt idx="0">
                  <c:v>Образование - 4</c:v>
                </c:pt>
                <c:pt idx="1">
                  <c:v>Рыболовство - 2</c:v>
                </c:pt>
                <c:pt idx="2">
                  <c:v>Торговля - 2</c:v>
                </c:pt>
                <c:pt idx="3">
                  <c:v>Жилищно-коммунальное хозяйство - 2</c:v>
                </c:pt>
                <c:pt idx="4">
                  <c:v>Добыча полезных ископаемых -2</c:v>
                </c:pt>
                <c:pt idx="5">
                  <c:v>Прочие виды экономической деятельности - 7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0.04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cat>
            <c:strRef>
              <c:f>Лист1!$A$2:$A$8</c:f>
              <c:strCache>
                <c:ptCount val="6"/>
                <c:pt idx="0">
                  <c:v>Образование - 4</c:v>
                </c:pt>
                <c:pt idx="1">
                  <c:v>Рыболовство - 2</c:v>
                </c:pt>
                <c:pt idx="2">
                  <c:v>Торговля - 2</c:v>
                </c:pt>
                <c:pt idx="3">
                  <c:v>Жилищно-коммунальное хозяйство - 2</c:v>
                </c:pt>
                <c:pt idx="4">
                  <c:v>Добыча полезных ископаемых -2</c:v>
                </c:pt>
                <c:pt idx="5">
                  <c:v>Прочие виды экономической деятельности - 7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6"/>
        <c:delete val="1"/>
      </c:legendEntry>
      <c:layout>
        <c:manualLayout>
          <c:xMode val="edge"/>
          <c:yMode val="edge"/>
          <c:x val="0.67561985373837841"/>
          <c:y val="7.7118014259903028E-2"/>
          <c:w val="0.32331688204046266"/>
          <c:h val="0.81991151470799528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21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7.1506417015062093E-2"/>
                  <c:y val="-0.16826656921499678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16</a:t>
                    </a:r>
                    <a:r>
                      <a:rPr lang="ru-RU" baseline="0" dirty="0" smtClean="0"/>
                      <a:t> 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-6.4300812911226621E-2"/>
                  <c:y val="-0.2398093063697866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11%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7.6516572020149234E-2"/>
                  <c:y val="-0.299551334491176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16</a:t>
                    </a:r>
                    <a:r>
                      <a:rPr lang="ru-RU" baseline="0" dirty="0" smtClean="0"/>
                      <a:t> 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>
                <c:manualLayout>
                  <c:x val="8.249647780887405E-2"/>
                  <c:y val="-0.19995366787635399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11</a:t>
                    </a:r>
                    <a:r>
                      <a:rPr lang="ru-RU" baseline="0" dirty="0" smtClean="0"/>
                      <a:t> %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dLbl>
              <c:idx val="5"/>
              <c:layout>
                <c:manualLayout>
                  <c:x val="8.8962379207955355E-2"/>
                  <c:y val="3.10036825752374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dirty="0" smtClean="0"/>
                      <a:t>26%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Нарушенте ПДД - 4</c:v>
                </c:pt>
                <c:pt idx="1">
                  <c:v>Ухудшение состояния здоровья - 3</c:v>
                </c:pt>
                <c:pt idx="2">
                  <c:v>Конструктивные особенности защитной маски - 2</c:v>
                </c:pt>
                <c:pt idx="3">
                  <c:v>Необеспечение безопасности работника - 3</c:v>
                </c:pt>
                <c:pt idx="4">
                  <c:v>Проскальзывание работника – 2 </c:v>
                </c:pt>
                <c:pt idx="5">
                  <c:v>Иные причины - 5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0.03</c:v>
                </c:pt>
                <c:pt idx="2">
                  <c:v>0.02</c:v>
                </c:pt>
                <c:pt idx="3">
                  <c:v>0.03</c:v>
                </c:pt>
                <c:pt idx="4">
                  <c:v>0.02</c:v>
                </c:pt>
                <c:pt idx="5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51747097312132E-2"/>
          <c:y val="0.83164211300032087"/>
          <c:w val="0.93778297280369283"/>
          <c:h val="0.1683578869996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42 %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21 %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7487752605862843E-2"/>
                  <c:y val="1.746379267099686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26  %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6.0689551398212818E-2"/>
                  <c:y val="4.823098117248237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11 %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Падение пострадавших с высоты ( при разнице высот, с высоты собственного роста) - 8</c:v>
                </c:pt>
                <c:pt idx="1">
                  <c:v>Транспортные происшествия- 4</c:v>
                </c:pt>
                <c:pt idx="2">
                  <c:v>Воздействие движущихся механизмов, деталей и оборудования, предметов - 5</c:v>
                </c:pt>
                <c:pt idx="3">
                  <c:v>Защемление между движущимися предметами - 2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0.04</c:v>
                </c:pt>
                <c:pt idx="2">
                  <c:v>0.05</c:v>
                </c:pt>
                <c:pt idx="3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77025722787170692"/>
          <c:w val="0.94350442066977491"/>
          <c:h val="0.21658886817216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0.43016</cdr:x>
      <cdr:y>0.12551</cdr:y>
    </cdr:from>
    <cdr:to>
      <cdr:x>0.51099</cdr:x>
      <cdr:y>0.20168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5137991" y="739854"/>
          <a:ext cx="965462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i="0" dirty="0" smtClean="0">
              <a:solidFill>
                <a:schemeClr val="bg1"/>
              </a:solidFill>
              <a:latin typeface="Muller Narrow ExtraBold" pitchFamily="2" charset="0"/>
            </a:rPr>
            <a:t>20%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0.35186</cdr:x>
      <cdr:y>0.68297</cdr:y>
    </cdr:from>
    <cdr:to>
      <cdr:x>0.41784</cdr:x>
      <cdr:y>0.76176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4202750" y="4026119"/>
          <a:ext cx="788109" cy="464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i="0" dirty="0" smtClean="0">
              <a:solidFill>
                <a:schemeClr val="bg1"/>
              </a:solidFill>
              <a:latin typeface="Muller Narrow ExtraBold" pitchFamily="2" charset="0"/>
            </a:rPr>
            <a:t>11</a:t>
          </a:r>
          <a:r>
            <a:rPr lang="en-US" sz="24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0.13876</cdr:x>
      <cdr:y>0.23546</cdr:y>
    </cdr:from>
    <cdr:to>
      <cdr:x>0.20571</cdr:x>
      <cdr:y>0.29849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1657380" y="1388026"/>
          <a:ext cx="799674" cy="371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/>
              </a:solidFill>
              <a:latin typeface="Muller Narrow ExtraBold" pitchFamily="2" charset="0"/>
            </a:rPr>
            <a:t>36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0.52831</cdr:x>
      <cdr:y>0.39625</cdr:y>
    </cdr:from>
    <cdr:to>
      <cdr:x>0.59017</cdr:x>
      <cdr:y>0.50284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6310373" y="2335884"/>
          <a:ext cx="738824" cy="628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i="0" dirty="0" smtClean="0">
              <a:solidFill>
                <a:schemeClr val="bg1"/>
              </a:solidFill>
              <a:latin typeface="Muller Narrow ExtraBold" pitchFamily="2" charset="0"/>
            </a:rPr>
            <a:t>11</a:t>
          </a:r>
          <a:r>
            <a:rPr lang="en-US" sz="24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0.2124</cdr:x>
      <cdr:y>0.65739</cdr:y>
    </cdr:from>
    <cdr:to>
      <cdr:x>0.27733</cdr:x>
      <cdr:y>0.73307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lc="http://schemas.openxmlformats.org/drawingml/2006/lockedCanvas" xmlns="" xmlns:a16="http://schemas.microsoft.com/office/drawing/2014/main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2537026" y="3875317"/>
          <a:ext cx="775504" cy="446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i="0" dirty="0" smtClean="0">
              <a:solidFill>
                <a:schemeClr val="bg1"/>
              </a:solidFill>
              <a:latin typeface="Muller Narrow ExtraBold" pitchFamily="2" charset="0"/>
            </a:rPr>
            <a:t>11</a:t>
          </a:r>
          <a:r>
            <a:rPr lang="en-US" sz="24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0.46719</cdr:x>
      <cdr:y>0.57765</cdr:y>
    </cdr:from>
    <cdr:to>
      <cdr:x>0.52905</cdr:x>
      <cdr:y>0.68424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5580299" y="3405256"/>
          <a:ext cx="738824" cy="628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b="1" i="0" dirty="0" smtClean="0">
              <a:solidFill>
                <a:schemeClr val="bg1"/>
              </a:solidFill>
              <a:latin typeface="Muller Narrow ExtraBold" pitchFamily="2" charset="0"/>
            </a:rPr>
            <a:t>11</a:t>
          </a:r>
          <a:r>
            <a:rPr lang="en-US" sz="24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4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9 месяцев 2020 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339048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6066749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46476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9310841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2019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46513"/>
              </p:ext>
            </p:extLst>
          </p:nvPr>
        </p:nvGraphicFramePr>
        <p:xfrm>
          <a:off x="484484" y="1165489"/>
          <a:ext cx="11645605" cy="55070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29121">
                  <a:extLst>
                    <a:ext uri="{9D8B030D-6E8A-4147-A177-3AD203B41FA5}">
                      <a16:colId xmlns:a16="http://schemas.microsoft.com/office/drawing/2014/main" xmlns="" val="312492411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215260258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139690700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1057909463"/>
                    </a:ext>
                  </a:extLst>
                </a:gridCol>
                <a:gridCol w="2329121">
                  <a:extLst>
                    <a:ext uri="{9D8B030D-6E8A-4147-A177-3AD203B41FA5}">
                      <a16:colId xmlns:a16="http://schemas.microsoft.com/office/drawing/2014/main" xmlns="" val="3305628439"/>
                    </a:ext>
                  </a:extLst>
                </a:gridCol>
              </a:tblGrid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191365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86581650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69096092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61656796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2843</TotalTime>
  <Words>148</Words>
  <Application>Microsoft Office PowerPoint</Application>
  <PresentationFormat>Произвольный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180</cp:revision>
  <cp:lastPrinted>2020-07-03T12:03:06Z</cp:lastPrinted>
  <dcterms:created xsi:type="dcterms:W3CDTF">2019-09-18T12:34:40Z</dcterms:created>
  <dcterms:modified xsi:type="dcterms:W3CDTF">2020-10-12T11:25:03Z</dcterms:modified>
</cp:coreProperties>
</file>