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2"/>
  </p:sldMasterIdLst>
  <p:notesMasterIdLst>
    <p:notesMasterId r:id="rId28"/>
  </p:notesMasterIdLst>
  <p:handoutMasterIdLst>
    <p:handoutMasterId r:id="rId29"/>
  </p:handoutMasterIdLst>
  <p:sldIdLst>
    <p:sldId id="350" r:id="rId3"/>
    <p:sldId id="351" r:id="rId4"/>
    <p:sldId id="389" r:id="rId5"/>
    <p:sldId id="352" r:id="rId6"/>
    <p:sldId id="368" r:id="rId7"/>
    <p:sldId id="369" r:id="rId8"/>
    <p:sldId id="358" r:id="rId9"/>
    <p:sldId id="359" r:id="rId10"/>
    <p:sldId id="360" r:id="rId11"/>
    <p:sldId id="379" r:id="rId12"/>
    <p:sldId id="256" r:id="rId13"/>
    <p:sldId id="388" r:id="rId14"/>
    <p:sldId id="391" r:id="rId15"/>
    <p:sldId id="384" r:id="rId16"/>
    <p:sldId id="385" r:id="rId17"/>
    <p:sldId id="386" r:id="rId18"/>
    <p:sldId id="322" r:id="rId19"/>
    <p:sldId id="398" r:id="rId20"/>
    <p:sldId id="399" r:id="rId21"/>
    <p:sldId id="401" r:id="rId22"/>
    <p:sldId id="402" r:id="rId23"/>
    <p:sldId id="405" r:id="rId24"/>
    <p:sldId id="406" r:id="rId25"/>
    <p:sldId id="364" r:id="rId26"/>
    <p:sldId id="407" r:id="rId2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44">
          <p15:clr>
            <a:srgbClr val="A4A3A4"/>
          </p15:clr>
        </p15:guide>
        <p15:guide id="5" pos="3839">
          <p15:clr>
            <a:srgbClr val="A4A3A4"/>
          </p15:clr>
        </p15:guide>
        <p15:guide id="6" pos="959">
          <p15:clr>
            <a:srgbClr val="A4A3A4"/>
          </p15:clr>
        </p15:guide>
        <p15:guide id="7" pos="6719">
          <p15:clr>
            <a:srgbClr val="A4A3A4"/>
          </p15:clr>
        </p15:guide>
        <p15:guide id="8" pos="6143">
          <p15:clr>
            <a:srgbClr val="A4A3A4"/>
          </p15:clr>
        </p15:guide>
        <p15:guide id="9" pos="4991">
          <p15:clr>
            <a:srgbClr val="A4A3A4"/>
          </p15:clr>
        </p15:guide>
        <p15:guide id="10" pos="55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1577" autoAdjust="0"/>
  </p:normalViewPr>
  <p:slideViewPr>
    <p:cSldViewPr>
      <p:cViewPr varScale="1">
        <p:scale>
          <a:sx n="102" d="100"/>
          <a:sy n="102" d="100"/>
        </p:scale>
        <p:origin x="-240" y="-102"/>
      </p:cViewPr>
      <p:guideLst>
        <p:guide orient="horz" pos="2160"/>
        <p:guide orient="horz" pos="1200"/>
        <p:guide orient="horz" pos="3888"/>
        <p:guide orient="horz" pos="144"/>
        <p:guide pos="3839"/>
        <p:guide pos="959"/>
        <p:guide pos="6719"/>
        <p:guide pos="6143"/>
        <p:guide pos="4991"/>
        <p:guide pos="55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166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80661B-B1B8-4F54-8A2C-A43DCDEC6F41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2F00933-9ACF-4DB0-9C04-BE304AF045A6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4C05B8A-964F-44C1-843D-C0CCC8A04CB7}" type="parTrans" cxnId="{79A979B1-F0FB-42CE-A39F-2FAB7A94E3AC}">
      <dgm:prSet/>
      <dgm:spPr/>
      <dgm:t>
        <a:bodyPr/>
        <a:lstStyle/>
        <a:p>
          <a:endParaRPr lang="ru-RU"/>
        </a:p>
      </dgm:t>
    </dgm:pt>
    <dgm:pt modelId="{10ACA898-17A6-4BAA-8D21-CB3920F4797A}" type="sibTrans" cxnId="{79A979B1-F0FB-42CE-A39F-2FAB7A94E3AC}">
      <dgm:prSet/>
      <dgm:spPr/>
      <dgm:t>
        <a:bodyPr/>
        <a:lstStyle/>
        <a:p>
          <a:endParaRPr lang="ru-RU"/>
        </a:p>
      </dgm:t>
    </dgm:pt>
    <dgm:pt modelId="{C09D9DCE-487C-4C2E-8164-61C4DA223A70}">
      <dgm:prSet phldrT="[Текст]" custT="1"/>
      <dgm:spPr/>
      <dgm:t>
        <a:bodyPr/>
        <a:lstStyle/>
        <a:p>
          <a:r>
            <a:rPr lang="ru-RU" sz="3200" i="1" dirty="0" smtClean="0">
              <a:latin typeface="Georgia" pitchFamily="18" charset="0"/>
            </a:rPr>
            <a:t>Сформулируйте цели</a:t>
          </a:r>
          <a:endParaRPr lang="ru-RU" sz="3200" i="1" dirty="0">
            <a:latin typeface="Georgia" pitchFamily="18" charset="0"/>
          </a:endParaRPr>
        </a:p>
      </dgm:t>
    </dgm:pt>
    <dgm:pt modelId="{4ADEEAF1-806C-463E-8D6F-EF93D95AE5D4}" type="parTrans" cxnId="{7EBC9FF6-D995-432A-ACC8-49FB5A8EC69A}">
      <dgm:prSet/>
      <dgm:spPr/>
      <dgm:t>
        <a:bodyPr/>
        <a:lstStyle/>
        <a:p>
          <a:endParaRPr lang="ru-RU"/>
        </a:p>
      </dgm:t>
    </dgm:pt>
    <dgm:pt modelId="{D61251CD-1D82-4D7F-BD60-0A4C5734B888}" type="sibTrans" cxnId="{7EBC9FF6-D995-432A-ACC8-49FB5A8EC69A}">
      <dgm:prSet/>
      <dgm:spPr/>
      <dgm:t>
        <a:bodyPr/>
        <a:lstStyle/>
        <a:p>
          <a:endParaRPr lang="ru-RU"/>
        </a:p>
      </dgm:t>
    </dgm:pt>
    <dgm:pt modelId="{D86A7F3B-3F70-45DC-805E-058EEC8F5C6B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FC484F6-CE33-47DF-817E-4D519027CA08}" type="parTrans" cxnId="{1F876784-D328-4565-A0C2-7FCCC82B2156}">
      <dgm:prSet/>
      <dgm:spPr/>
      <dgm:t>
        <a:bodyPr/>
        <a:lstStyle/>
        <a:p>
          <a:endParaRPr lang="ru-RU"/>
        </a:p>
      </dgm:t>
    </dgm:pt>
    <dgm:pt modelId="{04016024-495D-42DE-9544-ADCD0A1B72D0}" type="sibTrans" cxnId="{1F876784-D328-4565-A0C2-7FCCC82B2156}">
      <dgm:prSet/>
      <dgm:spPr/>
      <dgm:t>
        <a:bodyPr/>
        <a:lstStyle/>
        <a:p>
          <a:endParaRPr lang="ru-RU"/>
        </a:p>
      </dgm:t>
    </dgm:pt>
    <dgm:pt modelId="{E5E58EB1-479E-49F7-BB3E-DCF8A69E7ED6}">
      <dgm:prSet phldrT="[Текст]" custT="1"/>
      <dgm:spPr/>
      <dgm:t>
        <a:bodyPr/>
        <a:lstStyle/>
        <a:p>
          <a:r>
            <a:rPr lang="ru-RU" sz="3200" i="1" dirty="0" smtClean="0">
              <a:latin typeface="Georgia" pitchFamily="18" charset="0"/>
            </a:rPr>
            <a:t>Установите приоритеты</a:t>
          </a:r>
          <a:endParaRPr lang="ru-RU" sz="3200" i="1" dirty="0">
            <a:latin typeface="Georgia" pitchFamily="18" charset="0"/>
          </a:endParaRPr>
        </a:p>
      </dgm:t>
    </dgm:pt>
    <dgm:pt modelId="{4A692F43-6ECD-4FA9-BAF7-1FBFA1F615D6}" type="parTrans" cxnId="{8D672A96-92DF-4F23-B929-329A1B747722}">
      <dgm:prSet/>
      <dgm:spPr/>
      <dgm:t>
        <a:bodyPr/>
        <a:lstStyle/>
        <a:p>
          <a:endParaRPr lang="ru-RU"/>
        </a:p>
      </dgm:t>
    </dgm:pt>
    <dgm:pt modelId="{45EA9638-5E3A-4374-8AED-0F764A620DAF}" type="sibTrans" cxnId="{8D672A96-92DF-4F23-B929-329A1B747722}">
      <dgm:prSet/>
      <dgm:spPr/>
      <dgm:t>
        <a:bodyPr/>
        <a:lstStyle/>
        <a:p>
          <a:endParaRPr lang="ru-RU"/>
        </a:p>
      </dgm:t>
    </dgm:pt>
    <dgm:pt modelId="{E2249E52-CC55-4B0B-85F4-FCF4E6489674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2DCA712-9096-46A1-A99A-6AEAA4610FEF}" type="parTrans" cxnId="{044C149A-D27A-4C4B-B4E1-B6E8732702C1}">
      <dgm:prSet/>
      <dgm:spPr/>
      <dgm:t>
        <a:bodyPr/>
        <a:lstStyle/>
        <a:p>
          <a:endParaRPr lang="ru-RU"/>
        </a:p>
      </dgm:t>
    </dgm:pt>
    <dgm:pt modelId="{03943B1F-328E-41B0-B3B3-EE8B663D01AE}" type="sibTrans" cxnId="{044C149A-D27A-4C4B-B4E1-B6E8732702C1}">
      <dgm:prSet/>
      <dgm:spPr/>
      <dgm:t>
        <a:bodyPr/>
        <a:lstStyle/>
        <a:p>
          <a:endParaRPr lang="ru-RU"/>
        </a:p>
      </dgm:t>
    </dgm:pt>
    <dgm:pt modelId="{AC378467-ED89-4B7E-BAF7-429F596DF7D6}">
      <dgm:prSet phldrT="[Текст]" custT="1"/>
      <dgm:spPr/>
      <dgm:t>
        <a:bodyPr/>
        <a:lstStyle/>
        <a:p>
          <a:r>
            <a:rPr lang="ru-RU" sz="3200" i="1" dirty="0" smtClean="0">
              <a:latin typeface="Georgia" pitchFamily="18" charset="0"/>
            </a:rPr>
            <a:t>Планируйте свое время</a:t>
          </a:r>
          <a:endParaRPr lang="ru-RU" sz="3200" i="1" dirty="0">
            <a:latin typeface="Georgia" pitchFamily="18" charset="0"/>
          </a:endParaRPr>
        </a:p>
      </dgm:t>
    </dgm:pt>
    <dgm:pt modelId="{D2313D9F-C3E9-4FE5-BADF-E569D92786D2}" type="parTrans" cxnId="{A5375A11-FF07-4073-BF56-E88A3ED4BB4C}">
      <dgm:prSet/>
      <dgm:spPr/>
      <dgm:t>
        <a:bodyPr/>
        <a:lstStyle/>
        <a:p>
          <a:endParaRPr lang="ru-RU"/>
        </a:p>
      </dgm:t>
    </dgm:pt>
    <dgm:pt modelId="{572A312F-B4A7-4EF4-803A-1C2253821009}" type="sibTrans" cxnId="{A5375A11-FF07-4073-BF56-E88A3ED4BB4C}">
      <dgm:prSet/>
      <dgm:spPr/>
      <dgm:t>
        <a:bodyPr/>
        <a:lstStyle/>
        <a:p>
          <a:endParaRPr lang="ru-RU"/>
        </a:p>
      </dgm:t>
    </dgm:pt>
    <dgm:pt modelId="{0F562F56-DB88-416A-A8E0-5893C3573373}" type="pres">
      <dgm:prSet presAssocID="{5580661B-B1B8-4F54-8A2C-A43DCDEC6F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EEB000-27B9-4EA9-BD7A-490A332E0F74}" type="pres">
      <dgm:prSet presAssocID="{F2F00933-9ACF-4DB0-9C04-BE304AF045A6}" presName="composite" presStyleCnt="0"/>
      <dgm:spPr/>
    </dgm:pt>
    <dgm:pt modelId="{6B6FA026-999E-4355-90CC-F404D607D0FA}" type="pres">
      <dgm:prSet presAssocID="{F2F00933-9ACF-4DB0-9C04-BE304AF045A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F6B8F-62AB-4871-8F48-A62234DBEAD7}" type="pres">
      <dgm:prSet presAssocID="{F2F00933-9ACF-4DB0-9C04-BE304AF045A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E00B2-47EE-4E65-B74A-BC8E3FCD282F}" type="pres">
      <dgm:prSet presAssocID="{10ACA898-17A6-4BAA-8D21-CB3920F4797A}" presName="sp" presStyleCnt="0"/>
      <dgm:spPr/>
    </dgm:pt>
    <dgm:pt modelId="{F60A4655-5F31-47E9-AE8F-5204C4C5698F}" type="pres">
      <dgm:prSet presAssocID="{D86A7F3B-3F70-45DC-805E-058EEC8F5C6B}" presName="composite" presStyleCnt="0"/>
      <dgm:spPr/>
    </dgm:pt>
    <dgm:pt modelId="{2CAB6BB7-6006-4FA8-BB11-16836C505066}" type="pres">
      <dgm:prSet presAssocID="{D86A7F3B-3F70-45DC-805E-058EEC8F5C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5179F-CDC6-4597-8DC1-D3D77A02DD52}" type="pres">
      <dgm:prSet presAssocID="{D86A7F3B-3F70-45DC-805E-058EEC8F5C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120730-AF52-4F56-9767-1D760894F4F2}" type="pres">
      <dgm:prSet presAssocID="{04016024-495D-42DE-9544-ADCD0A1B72D0}" presName="sp" presStyleCnt="0"/>
      <dgm:spPr/>
    </dgm:pt>
    <dgm:pt modelId="{BE689577-B922-44AA-9567-8EA84EA7912C}" type="pres">
      <dgm:prSet presAssocID="{E2249E52-CC55-4B0B-85F4-FCF4E6489674}" presName="composite" presStyleCnt="0"/>
      <dgm:spPr/>
    </dgm:pt>
    <dgm:pt modelId="{48E13C13-E3E7-4ECB-874B-C8772E18C0E2}" type="pres">
      <dgm:prSet presAssocID="{E2249E52-CC55-4B0B-85F4-FCF4E64896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1D388-76E3-43F6-AA58-A194A00727F0}" type="pres">
      <dgm:prSet presAssocID="{E2249E52-CC55-4B0B-85F4-FCF4E64896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1F2531-6698-4D7A-839B-B3A754B4C416}" type="presOf" srcId="{F2F00933-9ACF-4DB0-9C04-BE304AF045A6}" destId="{6B6FA026-999E-4355-90CC-F404D607D0FA}" srcOrd="0" destOrd="0" presId="urn:microsoft.com/office/officeart/2005/8/layout/chevron2"/>
    <dgm:cxn modelId="{406F33E3-98CB-4003-B511-CA3AF0F5FB4E}" type="presOf" srcId="{D86A7F3B-3F70-45DC-805E-058EEC8F5C6B}" destId="{2CAB6BB7-6006-4FA8-BB11-16836C505066}" srcOrd="0" destOrd="0" presId="urn:microsoft.com/office/officeart/2005/8/layout/chevron2"/>
    <dgm:cxn modelId="{146E19EF-C771-4425-B400-8F248908F66E}" type="presOf" srcId="{C09D9DCE-487C-4C2E-8164-61C4DA223A70}" destId="{81AF6B8F-62AB-4871-8F48-A62234DBEAD7}" srcOrd="0" destOrd="0" presId="urn:microsoft.com/office/officeart/2005/8/layout/chevron2"/>
    <dgm:cxn modelId="{A9F29CFA-61E6-4D0F-9113-C15A0014446A}" type="presOf" srcId="{AC378467-ED89-4B7E-BAF7-429F596DF7D6}" destId="{2901D388-76E3-43F6-AA58-A194A00727F0}" srcOrd="0" destOrd="0" presId="urn:microsoft.com/office/officeart/2005/8/layout/chevron2"/>
    <dgm:cxn modelId="{D634B75B-8CCD-439D-9F17-334D5C7AA8CF}" type="presOf" srcId="{5580661B-B1B8-4F54-8A2C-A43DCDEC6F41}" destId="{0F562F56-DB88-416A-A8E0-5893C3573373}" srcOrd="0" destOrd="0" presId="urn:microsoft.com/office/officeart/2005/8/layout/chevron2"/>
    <dgm:cxn modelId="{1F876784-D328-4565-A0C2-7FCCC82B2156}" srcId="{5580661B-B1B8-4F54-8A2C-A43DCDEC6F41}" destId="{D86A7F3B-3F70-45DC-805E-058EEC8F5C6B}" srcOrd="1" destOrd="0" parTransId="{AFC484F6-CE33-47DF-817E-4D519027CA08}" sibTransId="{04016024-495D-42DE-9544-ADCD0A1B72D0}"/>
    <dgm:cxn modelId="{79A979B1-F0FB-42CE-A39F-2FAB7A94E3AC}" srcId="{5580661B-B1B8-4F54-8A2C-A43DCDEC6F41}" destId="{F2F00933-9ACF-4DB0-9C04-BE304AF045A6}" srcOrd="0" destOrd="0" parTransId="{A4C05B8A-964F-44C1-843D-C0CCC8A04CB7}" sibTransId="{10ACA898-17A6-4BAA-8D21-CB3920F4797A}"/>
    <dgm:cxn modelId="{7488FFE6-864C-416B-A850-965D00B4677C}" type="presOf" srcId="{E5E58EB1-479E-49F7-BB3E-DCF8A69E7ED6}" destId="{F345179F-CDC6-4597-8DC1-D3D77A02DD52}" srcOrd="0" destOrd="0" presId="urn:microsoft.com/office/officeart/2005/8/layout/chevron2"/>
    <dgm:cxn modelId="{9767265F-D246-414C-B9C9-5980B8AEBD57}" type="presOf" srcId="{E2249E52-CC55-4B0B-85F4-FCF4E6489674}" destId="{48E13C13-E3E7-4ECB-874B-C8772E18C0E2}" srcOrd="0" destOrd="0" presId="urn:microsoft.com/office/officeart/2005/8/layout/chevron2"/>
    <dgm:cxn modelId="{A5375A11-FF07-4073-BF56-E88A3ED4BB4C}" srcId="{E2249E52-CC55-4B0B-85F4-FCF4E6489674}" destId="{AC378467-ED89-4B7E-BAF7-429F596DF7D6}" srcOrd="0" destOrd="0" parTransId="{D2313D9F-C3E9-4FE5-BADF-E569D92786D2}" sibTransId="{572A312F-B4A7-4EF4-803A-1C2253821009}"/>
    <dgm:cxn modelId="{044C149A-D27A-4C4B-B4E1-B6E8732702C1}" srcId="{5580661B-B1B8-4F54-8A2C-A43DCDEC6F41}" destId="{E2249E52-CC55-4B0B-85F4-FCF4E6489674}" srcOrd="2" destOrd="0" parTransId="{C2DCA712-9096-46A1-A99A-6AEAA4610FEF}" sibTransId="{03943B1F-328E-41B0-B3B3-EE8B663D01AE}"/>
    <dgm:cxn modelId="{8D672A96-92DF-4F23-B929-329A1B747722}" srcId="{D86A7F3B-3F70-45DC-805E-058EEC8F5C6B}" destId="{E5E58EB1-479E-49F7-BB3E-DCF8A69E7ED6}" srcOrd="0" destOrd="0" parTransId="{4A692F43-6ECD-4FA9-BAF7-1FBFA1F615D6}" sibTransId="{45EA9638-5E3A-4374-8AED-0F764A620DAF}"/>
    <dgm:cxn modelId="{7EBC9FF6-D995-432A-ACC8-49FB5A8EC69A}" srcId="{F2F00933-9ACF-4DB0-9C04-BE304AF045A6}" destId="{C09D9DCE-487C-4C2E-8164-61C4DA223A70}" srcOrd="0" destOrd="0" parTransId="{4ADEEAF1-806C-463E-8D6F-EF93D95AE5D4}" sibTransId="{D61251CD-1D82-4D7F-BD60-0A4C5734B888}"/>
    <dgm:cxn modelId="{02751808-7A7A-47EA-826C-E4EA2907F047}" type="presParOf" srcId="{0F562F56-DB88-416A-A8E0-5893C3573373}" destId="{32EEB000-27B9-4EA9-BD7A-490A332E0F74}" srcOrd="0" destOrd="0" presId="urn:microsoft.com/office/officeart/2005/8/layout/chevron2"/>
    <dgm:cxn modelId="{3E02B0B4-9B10-4E4F-9332-417A0AE301C6}" type="presParOf" srcId="{32EEB000-27B9-4EA9-BD7A-490A332E0F74}" destId="{6B6FA026-999E-4355-90CC-F404D607D0FA}" srcOrd="0" destOrd="0" presId="urn:microsoft.com/office/officeart/2005/8/layout/chevron2"/>
    <dgm:cxn modelId="{7899BD74-E14C-46AF-B2B6-0A63852DFD4A}" type="presParOf" srcId="{32EEB000-27B9-4EA9-BD7A-490A332E0F74}" destId="{81AF6B8F-62AB-4871-8F48-A62234DBEAD7}" srcOrd="1" destOrd="0" presId="urn:microsoft.com/office/officeart/2005/8/layout/chevron2"/>
    <dgm:cxn modelId="{02DA1B5E-9E1E-415E-921B-DD347FB38BE9}" type="presParOf" srcId="{0F562F56-DB88-416A-A8E0-5893C3573373}" destId="{BB2E00B2-47EE-4E65-B74A-BC8E3FCD282F}" srcOrd="1" destOrd="0" presId="urn:microsoft.com/office/officeart/2005/8/layout/chevron2"/>
    <dgm:cxn modelId="{C12C8E76-EDFB-432F-B5D7-6323C37BDA7D}" type="presParOf" srcId="{0F562F56-DB88-416A-A8E0-5893C3573373}" destId="{F60A4655-5F31-47E9-AE8F-5204C4C5698F}" srcOrd="2" destOrd="0" presId="urn:microsoft.com/office/officeart/2005/8/layout/chevron2"/>
    <dgm:cxn modelId="{BFB18FED-E005-4709-B96D-0EAC51E57BF2}" type="presParOf" srcId="{F60A4655-5F31-47E9-AE8F-5204C4C5698F}" destId="{2CAB6BB7-6006-4FA8-BB11-16836C505066}" srcOrd="0" destOrd="0" presId="urn:microsoft.com/office/officeart/2005/8/layout/chevron2"/>
    <dgm:cxn modelId="{76D468E4-3539-47A6-8F84-492268E09E46}" type="presParOf" srcId="{F60A4655-5F31-47E9-AE8F-5204C4C5698F}" destId="{F345179F-CDC6-4597-8DC1-D3D77A02DD52}" srcOrd="1" destOrd="0" presId="urn:microsoft.com/office/officeart/2005/8/layout/chevron2"/>
    <dgm:cxn modelId="{BBCF0CCD-E00D-4B0D-AE68-3873E1D4DB3C}" type="presParOf" srcId="{0F562F56-DB88-416A-A8E0-5893C3573373}" destId="{84120730-AF52-4F56-9767-1D760894F4F2}" srcOrd="3" destOrd="0" presId="urn:microsoft.com/office/officeart/2005/8/layout/chevron2"/>
    <dgm:cxn modelId="{04F6A995-234F-4F51-AB71-A2AB803E0826}" type="presParOf" srcId="{0F562F56-DB88-416A-A8E0-5893C3573373}" destId="{BE689577-B922-44AA-9567-8EA84EA7912C}" srcOrd="4" destOrd="0" presId="urn:microsoft.com/office/officeart/2005/8/layout/chevron2"/>
    <dgm:cxn modelId="{B6FB993A-8077-4B1F-B890-7995D42D6972}" type="presParOf" srcId="{BE689577-B922-44AA-9567-8EA84EA7912C}" destId="{48E13C13-E3E7-4ECB-874B-C8772E18C0E2}" srcOrd="0" destOrd="0" presId="urn:microsoft.com/office/officeart/2005/8/layout/chevron2"/>
    <dgm:cxn modelId="{53670F84-8175-4A64-AAED-8E8C95CCFCB0}" type="presParOf" srcId="{BE689577-B922-44AA-9567-8EA84EA7912C}" destId="{2901D388-76E3-43F6-AA58-A194A00727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6FA026-999E-4355-90CC-F404D607D0FA}">
      <dsp:nvSpPr>
        <dsp:cNvPr id="0" name=""/>
        <dsp:cNvSpPr/>
      </dsp:nvSpPr>
      <dsp:spPr>
        <a:xfrm rot="5400000">
          <a:off x="-254528" y="256722"/>
          <a:ext cx="1696856" cy="118779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</a:t>
          </a:r>
          <a:endParaRPr lang="ru-RU" sz="3300" kern="1200" dirty="0"/>
        </a:p>
      </dsp:txBody>
      <dsp:txXfrm rot="5400000">
        <a:off x="-254528" y="256722"/>
        <a:ext cx="1696856" cy="1187799"/>
      </dsp:txXfrm>
    </dsp:sp>
    <dsp:sp modelId="{81AF6B8F-62AB-4871-8F48-A62234DBEAD7}">
      <dsp:nvSpPr>
        <dsp:cNvPr id="0" name=""/>
        <dsp:cNvSpPr/>
      </dsp:nvSpPr>
      <dsp:spPr>
        <a:xfrm rot="5400000">
          <a:off x="5614585" y="-4424591"/>
          <a:ext cx="1102956" cy="9956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i="1" kern="1200" dirty="0" smtClean="0">
              <a:latin typeface="Georgia" pitchFamily="18" charset="0"/>
            </a:rPr>
            <a:t>Сформулируйте цели</a:t>
          </a:r>
          <a:endParaRPr lang="ru-RU" sz="3200" i="1" kern="1200" dirty="0">
            <a:latin typeface="Georgia" pitchFamily="18" charset="0"/>
          </a:endParaRPr>
        </a:p>
      </dsp:txBody>
      <dsp:txXfrm rot="5400000">
        <a:off x="5614585" y="-4424591"/>
        <a:ext cx="1102956" cy="9956528"/>
      </dsp:txXfrm>
    </dsp:sp>
    <dsp:sp modelId="{2CAB6BB7-6006-4FA8-BB11-16836C505066}">
      <dsp:nvSpPr>
        <dsp:cNvPr id="0" name=""/>
        <dsp:cNvSpPr/>
      </dsp:nvSpPr>
      <dsp:spPr>
        <a:xfrm rot="5400000">
          <a:off x="-254528" y="1760546"/>
          <a:ext cx="1696856" cy="1187799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45000"/>
                <a:satMod val="155000"/>
              </a:schemeClr>
            </a:gs>
            <a:gs pos="60000">
              <a:schemeClr val="accent2">
                <a:hueOff val="2340759"/>
                <a:satOff val="-2919"/>
                <a:lumOff val="686"/>
                <a:alphaOff val="0"/>
                <a:shade val="95000"/>
                <a:satMod val="15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87000"/>
                <a:satMod val="2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2</a:t>
          </a:r>
          <a:endParaRPr lang="ru-RU" sz="3300" kern="1200" dirty="0"/>
        </a:p>
      </dsp:txBody>
      <dsp:txXfrm rot="5400000">
        <a:off x="-254528" y="1760546"/>
        <a:ext cx="1696856" cy="1187799"/>
      </dsp:txXfrm>
    </dsp:sp>
    <dsp:sp modelId="{F345179F-CDC6-4597-8DC1-D3D77A02DD52}">
      <dsp:nvSpPr>
        <dsp:cNvPr id="0" name=""/>
        <dsp:cNvSpPr/>
      </dsp:nvSpPr>
      <dsp:spPr>
        <a:xfrm rot="5400000">
          <a:off x="5614585" y="-2920768"/>
          <a:ext cx="1102956" cy="9956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i="1" kern="1200" dirty="0" smtClean="0">
              <a:latin typeface="Georgia" pitchFamily="18" charset="0"/>
            </a:rPr>
            <a:t>Установите приоритеты</a:t>
          </a:r>
          <a:endParaRPr lang="ru-RU" sz="3200" i="1" kern="1200" dirty="0">
            <a:latin typeface="Georgia" pitchFamily="18" charset="0"/>
          </a:endParaRPr>
        </a:p>
      </dsp:txBody>
      <dsp:txXfrm rot="5400000">
        <a:off x="5614585" y="-2920768"/>
        <a:ext cx="1102956" cy="9956528"/>
      </dsp:txXfrm>
    </dsp:sp>
    <dsp:sp modelId="{48E13C13-E3E7-4ECB-874B-C8772E18C0E2}">
      <dsp:nvSpPr>
        <dsp:cNvPr id="0" name=""/>
        <dsp:cNvSpPr/>
      </dsp:nvSpPr>
      <dsp:spPr>
        <a:xfrm rot="5400000">
          <a:off x="-254528" y="3264369"/>
          <a:ext cx="1696856" cy="1187799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45000"/>
                <a:satMod val="155000"/>
              </a:schemeClr>
            </a:gs>
            <a:gs pos="60000">
              <a:schemeClr val="accent2">
                <a:hueOff val="4681519"/>
                <a:satOff val="-5839"/>
                <a:lumOff val="1373"/>
                <a:alphaOff val="0"/>
                <a:shade val="95000"/>
                <a:satMod val="15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87000"/>
                <a:satMod val="2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3</a:t>
          </a:r>
          <a:endParaRPr lang="ru-RU" sz="3300" kern="1200" dirty="0"/>
        </a:p>
      </dsp:txBody>
      <dsp:txXfrm rot="5400000">
        <a:off x="-254528" y="3264369"/>
        <a:ext cx="1696856" cy="1187799"/>
      </dsp:txXfrm>
    </dsp:sp>
    <dsp:sp modelId="{2901D388-76E3-43F6-AA58-A194A00727F0}">
      <dsp:nvSpPr>
        <dsp:cNvPr id="0" name=""/>
        <dsp:cNvSpPr/>
      </dsp:nvSpPr>
      <dsp:spPr>
        <a:xfrm rot="5400000">
          <a:off x="5614585" y="-1416944"/>
          <a:ext cx="1102956" cy="99565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i="1" kern="1200" dirty="0" smtClean="0">
              <a:latin typeface="Georgia" pitchFamily="18" charset="0"/>
            </a:rPr>
            <a:t>Планируйте свое время</a:t>
          </a:r>
          <a:endParaRPr lang="ru-RU" sz="3200" i="1" kern="1200" dirty="0">
            <a:latin typeface="Georgia" pitchFamily="18" charset="0"/>
          </a:endParaRPr>
        </a:p>
      </dsp:txBody>
      <dsp:txXfrm rot="5400000">
        <a:off x="5614585" y="-1416944"/>
        <a:ext cx="1102956" cy="995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ru-RU"/>
              <a:pPr/>
              <a:t>16.06.2021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ru-RU"/>
              <a:pPr/>
              <a:t>16.06.2021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295" y="329185"/>
            <a:ext cx="11373111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7983" y="434162"/>
            <a:ext cx="11072861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2917" y="1820206"/>
            <a:ext cx="10360501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2917" y="3685032"/>
            <a:ext cx="10360501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386" y="4983480"/>
            <a:ext cx="10908998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386" y="530352"/>
            <a:ext cx="10908998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533405"/>
            <a:ext cx="2640912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015" y="533403"/>
            <a:ext cx="7922736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09441" y="1600200"/>
            <a:ext cx="10969943" cy="44958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52453-B71E-4EFF-8B2A-112111AA1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386" y="4983480"/>
            <a:ext cx="10908998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386" y="530352"/>
            <a:ext cx="10908998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295" y="329185"/>
            <a:ext cx="11373111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7983" y="434163"/>
            <a:ext cx="11072861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296" y="4928616"/>
            <a:ext cx="10908998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296" y="5624484"/>
            <a:ext cx="10908998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624" y="530352"/>
            <a:ext cx="5241195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38829" y="530352"/>
            <a:ext cx="5241195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386" y="4983480"/>
            <a:ext cx="10908998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421" y="579438"/>
            <a:ext cx="5241195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1277" y="579438"/>
            <a:ext cx="5241195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421" y="1447800"/>
            <a:ext cx="5241195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1277" y="1447800"/>
            <a:ext cx="5241195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295" y="329185"/>
            <a:ext cx="11373111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3122" y="533400"/>
            <a:ext cx="3961368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3206" y="1447802"/>
            <a:ext cx="3961368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4899" y="930144"/>
            <a:ext cx="6166606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295" y="329185"/>
            <a:ext cx="11373111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2178" y="434162"/>
            <a:ext cx="3098666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5012056"/>
            <a:ext cx="10969943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4705" y="533400"/>
            <a:ext cx="2986262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827" y="435768"/>
            <a:ext cx="7898359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295" y="329185"/>
            <a:ext cx="11373111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7983" y="434162"/>
            <a:ext cx="11072861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386" y="4985590"/>
            <a:ext cx="10908998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386" y="530352"/>
            <a:ext cx="10908998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3793" y="6111876"/>
            <a:ext cx="304720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466975-C014-42E5-BFA6-B8D5FDD3B81F}" type="datetimeFigureOut">
              <a:rPr lang="ru-RU" noProof="0" smtClean="0"/>
              <a:pPr/>
              <a:t>16.06.2021</a:t>
            </a:fld>
            <a:endParaRPr lang="ru-RU" noProof="0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0999" y="6111876"/>
            <a:ext cx="3047206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28205" y="6111876"/>
            <a:ext cx="6094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3B167E-EA96-4147-81DE-549160052C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11" y="285728"/>
            <a:ext cx="11144328" cy="4286280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Мурманский арктический государственный университет </a:t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Психолого-педагогический институт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Кафедра психологии</a:t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АКТУАЛЬНЫЕ ПРОБЛЕМЫ ЛИЧНОСТНО-ПРОФЕССИОНАЛЬНОГО ВЫГОРАНИЯ </a:t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СПЕЦИАЛИСТОВ ОРГАНОВ ОПЕКИ И ПОПЕЧИТЕЛЬСТВА</a:t>
            </a: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2000" i="1" dirty="0" smtClean="0">
              <a:solidFill>
                <a:srgbClr val="FFFF00"/>
              </a:solidFill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22404" y="4797152"/>
            <a:ext cx="5501296" cy="120361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Синкевич И.А., канд.пед.наук, </a:t>
            </a:r>
          </a:p>
          <a:p>
            <a:pPr algn="l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доцент, зав.кафедрой психологии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10" y="500042"/>
            <a:ext cx="11144328" cy="5881708"/>
          </a:xfrm>
        </p:spPr>
        <p:txBody>
          <a:bodyPr>
            <a:normAutofit fontScale="55000" lnSpcReduction="20000"/>
          </a:bodyPr>
          <a:lstStyle/>
          <a:p>
            <a:pPr marL="457200" indent="-45720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СТАДИИ  ПРОФЕССИОНАЛЬНОГО ВЫГОРАНИЯ</a:t>
            </a:r>
            <a:endParaRPr lang="en-US" sz="44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sz="17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ПЕРВАЯ  СТАДИЯ: </a:t>
            </a:r>
          </a:p>
          <a:p>
            <a:pPr marL="457200" indent="-45720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ru-RU" sz="1300" b="1" u="sng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7675" indent="-447675" eaLnBrk="1" hangingPunct="1">
              <a:lnSpc>
                <a:spcPct val="120000"/>
              </a:lnSpc>
              <a:spcBef>
                <a:spcPts val="0"/>
              </a:spcBef>
              <a:buNone/>
              <a:tabLst>
                <a:tab pos="447675" algn="l"/>
              </a:tabLst>
              <a:defRPr/>
            </a:pP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1.   Начинается приглушением эмоций,  сглаживанием остроты чувств и свежести переживаний.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  <a:tabLst>
                <a:tab pos="0" algn="l"/>
              </a:tabLst>
              <a:defRPr/>
            </a:pP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2.   Исчезают положительные эмоции.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  <a:tabLst>
                <a:tab pos="0" algn="l"/>
              </a:tabLst>
              <a:defRPr/>
            </a:pP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3.   Возникает состояние тревожности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неудовлетворенности. </a:t>
            </a:r>
          </a:p>
          <a:p>
            <a:pPr marL="265113" indent="-265113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ru-RU" sz="2900" u="sng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65113" indent="-265113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ВТОРАЯ  СТАДИЯ:</a:t>
            </a:r>
          </a:p>
          <a:p>
            <a:pPr marL="265113" indent="-265113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ru-RU" sz="1800" b="1" u="sng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1. Возникают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недоразумения в общении с коллегами и наблюдается демонстративно- пренебрежительное отношение к людям.</a:t>
            </a:r>
            <a:endParaRPr lang="ru-RU" sz="36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354013" indent="-354013" eaLnBrk="1" hangingPunct="1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2.  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Постепенно 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неприязнь проявляется в присутствии людей. Вначале это с трудом сдерживаемая антипатия, а затем и вспышки раздражения. </a:t>
            </a:r>
          </a:p>
          <a:p>
            <a:pPr marL="457200" indent="-45720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ru-RU" sz="2900" b="1" u="sng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indent="-45720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ТРЕТЬЯ  СТАДИЯ: </a:t>
            </a:r>
          </a:p>
          <a:p>
            <a:pPr marL="363538" indent="-363538" eaLnBrk="1" hangingPunct="1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1.   Притупляются представления о ценностях жизни. </a:t>
            </a:r>
          </a:p>
          <a:p>
            <a:pPr marL="363538" indent="-363538" eaLnBrk="1" hangingPunct="1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2.   Эмоциональное отношение к миру  «уплощается», человек становится опасно равнодушным ко всему, даже к собственной жизни. </a:t>
            </a:r>
            <a:endParaRPr lang="ru-RU" sz="2400" dirty="0" smtClean="0">
              <a:solidFill>
                <a:schemeClr val="folHlink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3686" y="1357298"/>
            <a:ext cx="11072890" cy="5143536"/>
          </a:xfrm>
        </p:spPr>
        <p:txBody>
          <a:bodyPr>
            <a:normAutofit fontScale="90000"/>
          </a:bodyPr>
          <a:lstStyle/>
          <a:p>
            <a:pPr indent="273050" algn="l">
              <a:tabLst>
                <a:tab pos="447675" algn="l"/>
              </a:tabLst>
            </a:pP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Маслач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предложила понятие «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вовлеченность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» (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engagement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), которое характеризуется составляющими, прямо противоположными выгоранию: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1)  энергичностью;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2)  включенностью в работу;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3)  </a:t>
            </a:r>
            <a:r>
              <a:rPr lang="ru-RU" sz="2400" b="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самоэффективностью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Чем меньше выгорание, тем больше личностных ресурсов преодоления выгорания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u="sng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Степень выгорания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1) прямо пропорциональна степени выраженности факторов выгорания, воздействующих на личность; </a:t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2) обратно пропорциональна степени актуализации личностных ресурсов преодоления профессионального выгорания.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100" b="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248" y="571480"/>
            <a:ext cx="1114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ЛИЧНОСТНАЯ </a:t>
            </a:r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ЭФФЕКТИВНОСТЬ КАК РЕСУРС ПРЕОДОЛЕНИЯ ПРОФЕССИОНАЛЬНОГО ВЫГОРАНИЯ СПЕЦИАЛИСТОВ  ОРГАНОВ  ОПЕКИ И ПОПЕЧИТЕЛЬСТВА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7888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522248" y="1142796"/>
            <a:ext cx="10644262" cy="4929410"/>
            <a:chOff x="2205" y="1838"/>
            <a:chExt cx="7216" cy="3854"/>
          </a:xfrm>
        </p:grpSpPr>
        <p:sp>
          <p:nvSpPr>
            <p:cNvPr id="207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05" y="4219"/>
              <a:ext cx="7216" cy="147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dirty="0" smtClean="0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                          </a:t>
              </a:r>
            </a:p>
            <a:p>
              <a:r>
                <a:rPr lang="ru-RU" dirty="0" smtClean="0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		</a:t>
              </a:r>
              <a:r>
                <a:rPr lang="ru-RU" sz="2000" dirty="0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-  личность </a:t>
              </a:r>
            </a:p>
            <a:p>
              <a:endPara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lvl="0"/>
              <a:r>
                <a:rPr lang="ru-RU" sz="2000" dirty="0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		-  личностные ресурсы  преодоления выгорания </a:t>
              </a:r>
            </a:p>
            <a:p>
              <a:pPr lvl="0"/>
              <a:endPara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lvl="0"/>
              <a:r>
                <a:rPr lang="ru-RU" sz="2000" dirty="0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		- симптомы выгорания</a:t>
              </a:r>
              <a:endParaRPr lang="ru-RU" sz="2000" dirty="0" smtClean="0">
                <a:latin typeface="Arial" pitchFamily="34" charset="0"/>
                <a:cs typeface="Arial" pitchFamily="34" charset="0"/>
              </a:endParaRPr>
            </a:p>
            <a:p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2447" y="1838"/>
              <a:ext cx="6974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Факторы </a:t>
              </a:r>
              <a:r>
                <a:rPr lang="ru-RU" sz="2400" b="1" u="sng" dirty="0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профессионального </a:t>
              </a:r>
              <a:r>
                <a:rPr kumimoji="0" lang="ru-RU" sz="24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выгорания</a:t>
              </a:r>
              <a:endPara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2551" y="2590"/>
              <a:ext cx="1270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4387" y="2590"/>
              <a:ext cx="1269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6222" y="2590"/>
              <a:ext cx="1271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8057" y="2590"/>
              <a:ext cx="1271" cy="12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3116" y="2312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4951" y="2311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6787" y="2311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8622" y="2311"/>
              <a:ext cx="1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834" y="2869"/>
              <a:ext cx="706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4669" y="3008"/>
              <a:ext cx="565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6504" y="3147"/>
              <a:ext cx="424" cy="4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8340" y="3426"/>
              <a:ext cx="140" cy="1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5093" y="2729"/>
              <a:ext cx="282" cy="280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8481" y="2868"/>
              <a:ext cx="706" cy="69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6787" y="2729"/>
              <a:ext cx="566" cy="557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3822" y="3008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5657" y="3008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493" y="3008"/>
              <a:ext cx="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 flipH="1">
              <a:off x="3822" y="3287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 flipH="1">
              <a:off x="5657" y="3287"/>
              <a:ext cx="5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 flipH="1">
              <a:off x="7493" y="3287"/>
              <a:ext cx="5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051" name="Oval 3"/>
          <p:cNvSpPr>
            <a:spLocks noChangeArrowheads="1"/>
          </p:cNvSpPr>
          <p:nvPr/>
        </p:nvSpPr>
        <p:spPr bwMode="auto">
          <a:xfrm rot="209823">
            <a:off x="1818300" y="4509740"/>
            <a:ext cx="311150" cy="3429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808132" y="5143512"/>
            <a:ext cx="311150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49" name="Oval 1"/>
          <p:cNvSpPr>
            <a:spLocks noChangeArrowheads="1"/>
          </p:cNvSpPr>
          <p:nvPr/>
        </p:nvSpPr>
        <p:spPr bwMode="auto">
          <a:xfrm>
            <a:off x="1808132" y="5715016"/>
            <a:ext cx="280987" cy="279400"/>
          </a:xfrm>
          <a:prstGeom prst="ellipse">
            <a:avLst/>
          </a:pr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1218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950876" y="3786190"/>
            <a:ext cx="106442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вовлеченность»             1 фаза выгорания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фазы выгорания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фазы выгорания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2057400"/>
            <a:ext cx="1218882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119813" algn="r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119813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                                                                      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119813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808264" y="5214950"/>
            <a:ext cx="9380561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165455" y="3643314"/>
            <a:ext cx="75009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093884" y="500042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профессионального выгорания</a:t>
            </a:r>
            <a:endParaRPr lang="ru-RU" sz="2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4522776" y="2714620"/>
            <a:ext cx="3500462" cy="39052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flatTx/>
          </a:bodyPr>
          <a:lstStyle/>
          <a:p>
            <a:pPr algn="ctr"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Психическое здоровье</a:t>
            </a:r>
          </a:p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dirty="0"/>
              <a:t>зрелость, сохранность </a:t>
            </a:r>
          </a:p>
          <a:p>
            <a:pPr algn="ctr">
              <a:defRPr/>
            </a:pPr>
            <a:r>
              <a:rPr lang="ru-RU" dirty="0"/>
              <a:t>и активность </a:t>
            </a:r>
            <a:endParaRPr lang="ru-RU" dirty="0" smtClean="0"/>
          </a:p>
          <a:p>
            <a:pPr algn="ctr">
              <a:defRPr/>
            </a:pPr>
            <a:r>
              <a:rPr lang="ru-RU" dirty="0" smtClean="0"/>
              <a:t>механизмов </a:t>
            </a:r>
            <a:r>
              <a:rPr lang="ru-RU" dirty="0"/>
              <a:t>личностной </a:t>
            </a:r>
          </a:p>
          <a:p>
            <a:pPr algn="ctr">
              <a:defRPr/>
            </a:pPr>
            <a:r>
              <a:rPr lang="ru-RU" dirty="0"/>
              <a:t>саморегуляции, </a:t>
            </a:r>
            <a:endParaRPr lang="ru-RU" dirty="0" smtClean="0"/>
          </a:p>
          <a:p>
            <a:pPr algn="ctr">
              <a:defRPr/>
            </a:pPr>
            <a:r>
              <a:rPr lang="ru-RU" dirty="0" smtClean="0"/>
              <a:t>обеспечивающих </a:t>
            </a:r>
          </a:p>
          <a:p>
            <a:pPr algn="ctr">
              <a:defRPr/>
            </a:pPr>
            <a:r>
              <a:rPr lang="ru-RU" dirty="0" smtClean="0"/>
              <a:t>полноценное</a:t>
            </a:r>
            <a:endParaRPr lang="ru-RU" dirty="0"/>
          </a:p>
          <a:p>
            <a:pPr algn="ctr">
              <a:defRPr/>
            </a:pPr>
            <a:r>
              <a:rPr lang="ru-RU" dirty="0"/>
              <a:t>человеческое </a:t>
            </a:r>
            <a:endParaRPr lang="ru-RU" dirty="0" smtClean="0"/>
          </a:p>
          <a:p>
            <a:pPr algn="ctr">
              <a:defRPr/>
            </a:pPr>
            <a:r>
              <a:rPr lang="ru-RU" dirty="0" smtClean="0"/>
              <a:t>функционирование</a:t>
            </a:r>
            <a:endParaRPr lang="en-US" dirty="0"/>
          </a:p>
        </p:txBody>
      </p:sp>
      <p:sp>
        <p:nvSpPr>
          <p:cNvPr id="16387" name="Rectangle 14"/>
          <p:cNvSpPr>
            <a:spLocks noChangeArrowheads="1"/>
          </p:cNvSpPr>
          <p:nvPr/>
        </p:nvSpPr>
        <p:spPr bwMode="auto">
          <a:xfrm>
            <a:off x="507868" y="2667000"/>
            <a:ext cx="3351927" cy="3962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flatTx/>
          </a:bodyPr>
          <a:lstStyle/>
          <a:p>
            <a:pPr algn="ctr"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Эмоциональное</a:t>
            </a:r>
          </a:p>
          <a:p>
            <a:pPr algn="ctr"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 выгорание</a:t>
            </a:r>
          </a:p>
          <a:p>
            <a:pPr algn="ctr">
              <a:defRPr/>
            </a:pPr>
            <a:endParaRPr lang="ru-RU" sz="2000" b="1" dirty="0"/>
          </a:p>
          <a:p>
            <a:pPr algn="ctr">
              <a:defRPr/>
            </a:pPr>
            <a:r>
              <a:rPr lang="ru-RU" dirty="0" smtClean="0"/>
              <a:t>выработанный </a:t>
            </a:r>
          </a:p>
          <a:p>
            <a:pPr algn="ctr">
              <a:defRPr/>
            </a:pPr>
            <a:r>
              <a:rPr lang="ru-RU" dirty="0" smtClean="0"/>
              <a:t>личностью </a:t>
            </a:r>
            <a:r>
              <a:rPr lang="ru-RU" dirty="0"/>
              <a:t>механизм</a:t>
            </a:r>
          </a:p>
          <a:p>
            <a:pPr algn="ctr">
              <a:defRPr/>
            </a:pPr>
            <a:r>
              <a:rPr lang="ru-RU" dirty="0" smtClean="0"/>
              <a:t>психологической </a:t>
            </a:r>
          </a:p>
          <a:p>
            <a:pPr algn="ctr">
              <a:defRPr/>
            </a:pPr>
            <a:r>
              <a:rPr lang="ru-RU" dirty="0" smtClean="0"/>
              <a:t>защиты </a:t>
            </a:r>
            <a:r>
              <a:rPr lang="ru-RU" dirty="0"/>
              <a:t>в </a:t>
            </a:r>
          </a:p>
          <a:p>
            <a:pPr algn="ctr">
              <a:defRPr/>
            </a:pPr>
            <a:r>
              <a:rPr lang="ru-RU" dirty="0"/>
              <a:t>форме полного или</a:t>
            </a:r>
          </a:p>
          <a:p>
            <a:pPr algn="ctr">
              <a:defRPr/>
            </a:pPr>
            <a:r>
              <a:rPr lang="ru-RU" dirty="0" smtClean="0"/>
              <a:t>частичного</a:t>
            </a:r>
          </a:p>
          <a:p>
            <a:pPr algn="ctr">
              <a:defRPr/>
            </a:pPr>
            <a:r>
              <a:rPr lang="ru-RU" dirty="0" smtClean="0"/>
              <a:t>исключения эмоций</a:t>
            </a:r>
          </a:p>
          <a:p>
            <a:pPr algn="ctr">
              <a:defRPr/>
            </a:pPr>
            <a:r>
              <a:rPr lang="ru-RU" dirty="0" smtClean="0"/>
              <a:t>в </a:t>
            </a:r>
            <a:r>
              <a:rPr lang="ru-RU" dirty="0"/>
              <a:t>ответ </a:t>
            </a:r>
            <a:r>
              <a:rPr lang="ru-RU" dirty="0" smtClean="0"/>
              <a:t>на </a:t>
            </a:r>
            <a:r>
              <a:rPr lang="ru-RU" dirty="0"/>
              <a:t>избранные</a:t>
            </a:r>
          </a:p>
          <a:p>
            <a:pPr algn="ctr">
              <a:defRPr/>
            </a:pPr>
            <a:r>
              <a:rPr lang="ru-RU" dirty="0"/>
              <a:t>психотравмирующие</a:t>
            </a:r>
          </a:p>
          <a:p>
            <a:pPr algn="ctr">
              <a:defRPr/>
            </a:pPr>
            <a:r>
              <a:rPr lang="ru-RU" dirty="0"/>
              <a:t>воздействия</a:t>
            </a:r>
            <a:endParaRPr lang="en-US" dirty="0"/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8532177" y="2667000"/>
            <a:ext cx="3148780" cy="3962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flatTx/>
          </a:bodyPr>
          <a:lstStyle/>
          <a:p>
            <a:pPr algn="ctr"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Профессиональное </a:t>
            </a:r>
          </a:p>
          <a:p>
            <a:pPr algn="ctr"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здоровье</a:t>
            </a:r>
          </a:p>
          <a:p>
            <a:pPr algn="ctr">
              <a:defRPr/>
            </a:pPr>
            <a:endParaRPr lang="en-US" b="1" dirty="0" smtClean="0"/>
          </a:p>
          <a:p>
            <a:pPr algn="ctr">
              <a:defRPr/>
            </a:pPr>
            <a:r>
              <a:rPr lang="ru-RU" dirty="0" smtClean="0"/>
              <a:t>способность </a:t>
            </a:r>
            <a:endParaRPr lang="ru-RU" dirty="0"/>
          </a:p>
          <a:p>
            <a:pPr algn="ctr">
              <a:defRPr/>
            </a:pPr>
            <a:r>
              <a:rPr lang="ru-RU" dirty="0"/>
              <a:t>организма сохранять</a:t>
            </a:r>
          </a:p>
          <a:p>
            <a:pPr algn="ctr">
              <a:defRPr/>
            </a:pPr>
            <a:r>
              <a:rPr lang="ru-RU" dirty="0"/>
              <a:t>и активизировать</a:t>
            </a:r>
          </a:p>
          <a:p>
            <a:pPr algn="ctr">
              <a:defRPr/>
            </a:pPr>
            <a:r>
              <a:rPr lang="ru-RU" dirty="0"/>
              <a:t>компенсаторные,</a:t>
            </a:r>
          </a:p>
          <a:p>
            <a:pPr algn="ctr">
              <a:defRPr/>
            </a:pPr>
            <a:r>
              <a:rPr lang="ru-RU" dirty="0"/>
              <a:t>защитные,</a:t>
            </a:r>
          </a:p>
          <a:p>
            <a:pPr algn="ctr">
              <a:defRPr/>
            </a:pPr>
            <a:r>
              <a:rPr lang="ru-RU" dirty="0"/>
              <a:t> регуляторные</a:t>
            </a:r>
          </a:p>
          <a:p>
            <a:pPr algn="ctr">
              <a:defRPr/>
            </a:pPr>
            <a:r>
              <a:rPr lang="ru-RU" dirty="0"/>
              <a:t>механизмы,</a:t>
            </a:r>
          </a:p>
          <a:p>
            <a:pPr algn="ctr">
              <a:defRPr/>
            </a:pPr>
            <a:r>
              <a:rPr lang="ru-RU" dirty="0"/>
              <a:t> обеспечивающие </a:t>
            </a:r>
          </a:p>
          <a:p>
            <a:pPr algn="ctr">
              <a:defRPr/>
            </a:pPr>
            <a:r>
              <a:rPr lang="ru-RU" dirty="0"/>
              <a:t>работоспособность,</a:t>
            </a:r>
          </a:p>
          <a:p>
            <a:pPr algn="ctr">
              <a:defRPr/>
            </a:pPr>
            <a:r>
              <a:rPr lang="ru-RU" dirty="0"/>
              <a:t>эффективность и</a:t>
            </a:r>
          </a:p>
          <a:p>
            <a:pPr algn="ctr">
              <a:defRPr/>
            </a:pPr>
            <a:r>
              <a:rPr lang="ru-RU" dirty="0"/>
              <a:t>развитие  личности</a:t>
            </a:r>
            <a:endParaRPr lang="en-US" dirty="0"/>
          </a:p>
        </p:txBody>
      </p:sp>
      <p:sp>
        <p:nvSpPr>
          <p:cNvPr id="15365" name="AutoShape 16"/>
          <p:cNvSpPr>
            <a:spLocks noChangeArrowheads="1"/>
          </p:cNvSpPr>
          <p:nvPr/>
        </p:nvSpPr>
        <p:spPr bwMode="auto">
          <a:xfrm rot="10543138" flipV="1">
            <a:off x="1117309" y="1600200"/>
            <a:ext cx="4376127" cy="990600"/>
          </a:xfrm>
          <a:prstGeom prst="curvedDownArrow">
            <a:avLst>
              <a:gd name="adj1" fmla="val 37529"/>
              <a:gd name="adj2" fmla="val 157880"/>
              <a:gd name="adj3" fmla="val 3603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5366" name="AutoShape 18"/>
          <p:cNvSpPr>
            <a:spLocks noChangeArrowheads="1"/>
          </p:cNvSpPr>
          <p:nvPr/>
        </p:nvSpPr>
        <p:spPr bwMode="auto">
          <a:xfrm rot="156335">
            <a:off x="7008574" y="1524000"/>
            <a:ext cx="3557191" cy="1143000"/>
          </a:xfrm>
          <a:prstGeom prst="curvedDownArrow">
            <a:avLst>
              <a:gd name="adj1" fmla="val 25163"/>
              <a:gd name="adj2" fmla="val 9338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5367" name="Line 20"/>
          <p:cNvSpPr>
            <a:spLocks noChangeShapeType="1"/>
          </p:cNvSpPr>
          <p:nvPr/>
        </p:nvSpPr>
        <p:spPr bwMode="auto">
          <a:xfrm flipH="1">
            <a:off x="6399133" y="2971800"/>
            <a:ext cx="0" cy="38100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5368" name="Line 23"/>
          <p:cNvSpPr>
            <a:spLocks noChangeShapeType="1"/>
          </p:cNvSpPr>
          <p:nvPr/>
        </p:nvSpPr>
        <p:spPr bwMode="auto">
          <a:xfrm>
            <a:off x="10452130" y="3286124"/>
            <a:ext cx="0" cy="30480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5369" name="Line 26"/>
          <p:cNvSpPr>
            <a:spLocks noChangeShapeType="1"/>
          </p:cNvSpPr>
          <p:nvPr/>
        </p:nvSpPr>
        <p:spPr bwMode="auto">
          <a:xfrm>
            <a:off x="2133044" y="3276600"/>
            <a:ext cx="0" cy="38100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5370" name="Line 27"/>
          <p:cNvSpPr>
            <a:spLocks noChangeShapeType="1"/>
          </p:cNvSpPr>
          <p:nvPr/>
        </p:nvSpPr>
        <p:spPr bwMode="auto">
          <a:xfrm flipH="1">
            <a:off x="3555074" y="2133600"/>
            <a:ext cx="406294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5371" name="Line 29"/>
          <p:cNvSpPr>
            <a:spLocks noChangeShapeType="1"/>
          </p:cNvSpPr>
          <p:nvPr/>
        </p:nvSpPr>
        <p:spPr bwMode="auto">
          <a:xfrm>
            <a:off x="8430604" y="1981200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5372" name="Line 30"/>
          <p:cNvSpPr>
            <a:spLocks noChangeShapeType="1"/>
          </p:cNvSpPr>
          <p:nvPr/>
        </p:nvSpPr>
        <p:spPr bwMode="auto">
          <a:xfrm flipH="1">
            <a:off x="8227457" y="2133600"/>
            <a:ext cx="406294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22248" y="642918"/>
            <a:ext cx="109271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Теория профессионального здоровья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3818" y="1357298"/>
            <a:ext cx="8786874" cy="514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428604"/>
            <a:ext cx="12188825" cy="7143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800" dirty="0">
                <a:effectLst/>
                <a:latin typeface="Times New Roman"/>
                <a:ea typeface="Times New Roman"/>
              </a:rPr>
              <a:t> </a:t>
            </a:r>
            <a:r>
              <a:rPr lang="ru-RU" sz="2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Модель взаимодействия ресурсов </a:t>
            </a:r>
            <a:r>
              <a:rPr lang="ru-RU" sz="27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преодоления </a:t>
            </a:r>
            <a:r>
              <a:rPr lang="ru-RU" sz="2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/>
                <a:cs typeface="Arial" pitchFamily="34" charset="0"/>
              </a:rPr>
              <a:t>и факторов выгорания</a:t>
            </a:r>
            <a:endParaRPr lang="ru-RU" sz="27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91276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177457"/>
              </p:ext>
            </p:extLst>
          </p:nvPr>
        </p:nvGraphicFramePr>
        <p:xfrm>
          <a:off x="593687" y="1071545"/>
          <a:ext cx="11001452" cy="55007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045860"/>
                <a:gridCol w="7955592"/>
              </a:tblGrid>
              <a:tr h="78875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20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Краткое содержательное </a:t>
                      </a:r>
                      <a:r>
                        <a:rPr lang="ru-RU" sz="2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описание параметров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/>
                </a:tc>
              </a:tr>
              <a:tr h="1676465">
                <a:tc>
                  <a:txBody>
                    <a:bodyPr/>
                    <a:lstStyle/>
                    <a:p>
                      <a:pPr marL="182563" lvl="0" indent="-182563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2563" algn="l"/>
                        </a:tabLst>
                      </a:pP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Осмысленность жизни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05513" algn="l"/>
                          <a:tab pos="6102350" algn="l"/>
                        </a:tabLst>
                      </a:pP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Умение черпать смысл своей жизни в прошлом, настоящем и будущем. </a:t>
                      </a:r>
                      <a:endParaRPr lang="ru-RU" sz="2000" b="0" u="non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05513" algn="l"/>
                          <a:tab pos="6102350" algn="l"/>
                        </a:tabLst>
                      </a:pP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Мировоззренческое </a:t>
                      </a: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убеждение в том, что контроль своей жизни возможен, вера в собственную способность осуществлять такой контроль</a:t>
                      </a: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005513" algn="l"/>
                          <a:tab pos="6102350" algn="l"/>
                        </a:tabLst>
                      </a:pPr>
                      <a:endParaRPr lang="ru-RU" sz="800" b="0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/>
                </a:tc>
              </a:tr>
              <a:tr h="100546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Интернальность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Человек </a:t>
                      </a: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считает, что большинство событий в его жизни зависит от него.</a:t>
                      </a:r>
                      <a:endParaRPr lang="ru-RU" sz="2000" b="0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/>
                </a:tc>
              </a:tr>
              <a:tr h="203004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3.Позитивное 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самовосприятие и «внутренняя поддержка»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Высокая степень независимости ценностей и поведения от воздействия извне. </a:t>
                      </a:r>
                      <a:endParaRPr lang="ru-RU" sz="2000" b="0" u="none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Стремление </a:t>
                      </a: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руководствоваться в жизни собственными целями, </a:t>
                      </a: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убеждениями. </a:t>
                      </a: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Человек </a:t>
                      </a:r>
                      <a:r>
                        <a:rPr lang="ru-RU" sz="2000" b="0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ценит свои достоинства, уважает себя за них. </a:t>
                      </a:r>
                      <a:endParaRPr lang="ru-RU" sz="2000" b="0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2589" marR="5258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"/>
            <a:ext cx="121888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alt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a typeface="Times New Roman" panose="02020603050405020304" pitchFamily="18" charset="0"/>
              </a:rPr>
              <a:t>Параметры личностных ресурсов преодоления выгорания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369016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9086405"/>
              </p:ext>
            </p:extLst>
          </p:nvPr>
        </p:nvGraphicFramePr>
        <p:xfrm>
          <a:off x="379372" y="357165"/>
          <a:ext cx="11238141" cy="64287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3058726"/>
                <a:gridCol w="8179415"/>
              </a:tblGrid>
              <a:tr h="147182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3.Межличностная 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чувствительность и гибкость </a:t>
                      </a: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поведения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Легко устанавливает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контакты. </a:t>
                      </a: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Проявляет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гибкость в реализации своих ценностей в поведении, во взаимодействии с окружающими людьми. </a:t>
                      </a:r>
                      <a:endParaRPr lang="ru-RU" sz="20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Быстро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адекватно реагирует на изменяющуюся ситуацию. </a:t>
                      </a:r>
                      <a:endParaRPr lang="ru-RU" sz="20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/>
                </a:tc>
              </a:tr>
              <a:tr h="145506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4.Способность 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жить настоящим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Отдает себе отчет в своих потребностях и чувствах, хорошо ощущает и рефлексирует их. </a:t>
                      </a:r>
                      <a:endParaRPr lang="ru-RU" sz="20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Переживает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настоящий момент своей жизни во всей его полноте.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Видит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свою жизнь целостной.</a:t>
                      </a:r>
                      <a:endParaRPr lang="ru-RU" sz="20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/>
                </a:tc>
              </a:tr>
              <a:tr h="140518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5.Свобода 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ответственность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Активная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жизненная установка. </a:t>
                      </a:r>
                      <a:endParaRPr lang="ru-RU" sz="20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spc="-2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Принятие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собственной свободы выбора и независимости.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Ответственность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 свою жизнь, социальная зрелость и самостоятельность.</a:t>
                      </a:r>
                      <a:endParaRPr lang="ru-RU" sz="20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/>
                </a:tc>
              </a:tr>
              <a:tr h="128954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6.Позитивное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целостное восприятие мира и человеческой природы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Воспринимает</a:t>
                      </a:r>
                      <a:r>
                        <a:rPr lang="ru-RU" sz="20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природу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человека в целом как положительную. Способность к целостному восприятию мира и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людей.</a:t>
                      </a:r>
                      <a:endParaRPr lang="ru-RU" sz="20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/>
                </a:tc>
              </a:tr>
              <a:tr h="80713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20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7.Естественность </a:t>
                      </a:r>
                      <a:r>
                        <a:rPr lang="ru-RU" sz="2000" b="1" u="non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поведения</a:t>
                      </a:r>
                      <a:endParaRPr lang="ru-RU" sz="2000" b="1" u="non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Спонтанно </a:t>
                      </a:r>
                      <a:r>
                        <a:rPr lang="ru-RU" sz="20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непосредственно выражает свои чувства, без страха вести себя </a:t>
                      </a:r>
                      <a:r>
                        <a:rPr lang="ru-RU" sz="20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естественно. </a:t>
                      </a:r>
                      <a:endParaRPr lang="ru-RU" sz="20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1837" marR="818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063416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49796" y="333375"/>
            <a:ext cx="8973640" cy="1666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2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Самоэффективность </a:t>
            </a:r>
            <a:r>
              <a:rPr lang="en-US" sz="2200" b="1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(self-efficacy)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2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основанная на знании и прежних переживаниях убежденность человека в способности  достигать  определенного  результата  при  определенных  затратах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593686" y="2143116"/>
            <a:ext cx="5429288" cy="35719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Люди с высокой </a:t>
            </a:r>
            <a:r>
              <a:rPr lang="ru-RU" sz="2200" b="1" u="sng" dirty="0" err="1" smtClean="0">
                <a:latin typeface="Arial" pitchFamily="34" charset="0"/>
                <a:cs typeface="Arial" pitchFamily="34" charset="0"/>
              </a:rPr>
              <a:t>самоэффективностью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900" b="1" u="sng" dirty="0" smtClean="0">
              <a:latin typeface="Arial" pitchFamily="34" charset="0"/>
              <a:cs typeface="Arial" pitchFamily="34" charset="0"/>
            </a:endParaRPr>
          </a:p>
          <a:p>
            <a:pPr marL="268288" indent="-2682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прилагают больше усилий при выполнении трудных задач;</a:t>
            </a:r>
          </a:p>
          <a:p>
            <a:pPr marL="268288" indent="-2682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более  настойчивы,  менее  тревожны  и  менее  склонны  к  депрессии;</a:t>
            </a:r>
          </a:p>
          <a:p>
            <a:pPr marL="268288" indent="-2682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быстро восстанавливают физические и душевные силы;</a:t>
            </a:r>
          </a:p>
          <a:p>
            <a:pPr marL="268288" indent="-268288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обладают большими способностями к обучению и самообучению.</a:t>
            </a:r>
          </a:p>
          <a:p>
            <a:pPr marL="350838" indent="-265113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3"/>
          <p:cNvSpPr>
            <a:spLocks noGrp="1"/>
          </p:cNvSpPr>
          <p:nvPr>
            <p:ph sz="half" idx="2"/>
          </p:nvPr>
        </p:nvSpPr>
        <p:spPr>
          <a:xfrm>
            <a:off x="6094412" y="2143116"/>
            <a:ext cx="5429288" cy="35719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>Люди  с  низкой  самоэффективностью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склонны преувеличивать личные недостатки;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постоянно  изнуряют  себя  самокритикой  по  поводу некомпетентности  или  нехватки  знаний  и  умений;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быстро приходят в уныние и сдаются при столкновении с трудностями;</a:t>
            </a:r>
          </a:p>
          <a:p>
            <a:pPr marL="265113" indent="-265113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мысленно ожидают  неуспеха,  провала, сосредотачиваются на том, что все будет плохо.</a:t>
            </a:r>
          </a:p>
          <a:p>
            <a:pPr marL="0" algn="ctr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ru-RU" sz="1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93686" y="5857891"/>
            <a:ext cx="10829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самоэффективность можно развивать </a:t>
            </a:r>
            <a:endParaRPr lang="ru-RU" sz="2800" b="1" i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2" descr="http://01.edu-cdn.com/files/static/g/pcl_0001_0001_0_img0016.jpg"/>
          <p:cNvPicPr>
            <a:picLocks noChangeAspect="1" noChangeArrowheads="1"/>
          </p:cNvPicPr>
          <p:nvPr/>
        </p:nvPicPr>
        <p:blipFill>
          <a:blip r:embed="rId2" cstate="print"/>
          <a:srcRect t="23426" b="23426"/>
          <a:stretch>
            <a:fillRect/>
          </a:stretch>
        </p:blipFill>
        <p:spPr bwMode="auto">
          <a:xfrm>
            <a:off x="10023502" y="357166"/>
            <a:ext cx="1667781" cy="135729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380560" y="1714488"/>
            <a:ext cx="24288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АЛЬБЕРТ БАНДУРА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 bwMode="auto">
          <a:xfrm>
            <a:off x="476127" y="428626"/>
            <a:ext cx="11712698" cy="7858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-RU" sz="28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Индивидуальный фонд времени</a:t>
            </a:r>
          </a:p>
        </p:txBody>
      </p:sp>
      <p:pic>
        <p:nvPicPr>
          <p:cNvPr id="5427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629" y="1500188"/>
            <a:ext cx="11071516" cy="5072062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670" y="428626"/>
            <a:ext cx="10153122" cy="7143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Философия </a:t>
            </a:r>
            <a:r>
              <a:rPr lang="ru-RU" sz="3200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Тайм-менеджмента</a:t>
            </a:r>
            <a:endParaRPr lang="ru-RU" sz="3200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50812" y="1428736"/>
          <a:ext cx="11144328" cy="470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248" y="428604"/>
            <a:ext cx="11072890" cy="5929354"/>
          </a:xfrm>
        </p:spPr>
        <p:txBody>
          <a:bodyPr>
            <a:normAutofit/>
          </a:bodyPr>
          <a:lstStyle/>
          <a:p>
            <a:pPr marL="0" indent="450850" algn="just"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«эмоциональное сгорание»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введен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Х.Дж. Фрейденбергом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1974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для характеристики психического состояния здоровых людей, находящихся: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96925" indent="-446088" algn="just"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интенсивном общении с пациентами;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96925" indent="-446088" algn="just"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эмоционально нагруженной атмосфере при оказании профессиональной помощи.</a:t>
            </a:r>
          </a:p>
          <a:p>
            <a:pPr marL="0" indent="450850" algn="just"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Позднее данное состояние было названо «</a:t>
            </a: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болезнью сверхуспеха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450850" algn="just">
              <a:spcBef>
                <a:spcPts val="0"/>
              </a:spcBef>
              <a:buNone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indent="450850"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К.Чернисс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1989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определил синдром эмоционального выгорания как:</a:t>
            </a:r>
          </a:p>
          <a:p>
            <a:pPr marL="796925" indent="-346075" algn="just"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потерю мотивации в работе в ответ на чрезмерные обязательства; </a:t>
            </a:r>
          </a:p>
          <a:p>
            <a:pPr marL="796925" indent="-346075" algn="just"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неудовлетворенность, реализующуюся в эмоциональном истощении.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449263" algn="just">
              <a:spcBef>
                <a:spcPts val="0"/>
              </a:spcBef>
              <a:buNone/>
            </a:pPr>
            <a:endParaRPr lang="en-US" sz="1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Всемирной организацией здравоохранения синдром выгорания определен как «</a:t>
            </a:r>
            <a:r>
              <a:rPr lang="ru-RU" sz="2000" u="sng" dirty="0" smtClean="0">
                <a:latin typeface="Arial" pitchFamily="34" charset="0"/>
                <a:ea typeface="Times New Roman"/>
                <a:cs typeface="Arial" pitchFamily="34" charset="0"/>
              </a:rPr>
              <a:t>физическое, эмоциональное и мотивационное истощение, характеризующееся нарушением продуктивности в работе и усталостью, бессонницей, повышенной подверженностью соматическим заболеваниям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».</a:t>
            </a:r>
          </a:p>
          <a:p>
            <a:pPr marL="0" indent="449263" algn="just">
              <a:spcBef>
                <a:spcPts val="0"/>
              </a:spcBef>
              <a:buNone/>
            </a:pPr>
            <a:endParaRPr lang="ru-RU" sz="1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В 10-м пересмотре Международной классификации болезней проблемы производственного стресса</a:t>
            </a:r>
            <a:r>
              <a:rPr lang="en-US" sz="20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в рамках синдрома  выгорания, выделены под рубрикой Z.73.0 («</a:t>
            </a:r>
            <a:r>
              <a:rPr lang="ru-RU" sz="2000" b="1" i="1" u="sng" dirty="0" smtClean="0">
                <a:latin typeface="Arial" pitchFamily="34" charset="0"/>
                <a:ea typeface="Times New Roman"/>
                <a:cs typeface="Arial" pitchFamily="34" charset="0"/>
              </a:rPr>
              <a:t>Проблемы, связанные с трудностями управления своей жизнью</a:t>
            </a:r>
            <a:r>
              <a:rPr lang="ru-RU" sz="2000" dirty="0" smtClean="0">
                <a:latin typeface="Arial" pitchFamily="34" charset="0"/>
                <a:ea typeface="Times New Roman"/>
                <a:cs typeface="Arial" pitchFamily="34" charset="0"/>
              </a:rPr>
              <a:t>»).</a:t>
            </a:r>
            <a:endParaRPr lang="en-US" sz="2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449263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681" y="571500"/>
            <a:ext cx="11357191" cy="7143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Georgia" pitchFamily="18" charset="0"/>
              </a:rPr>
              <a:t/>
            </a:r>
            <a:br>
              <a:rPr lang="ru-RU" i="1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Georgia" pitchFamily="18" charset="0"/>
              </a:rPr>
            </a:br>
            <a:r>
              <a:rPr lang="ru-RU" sz="31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Установление приоритетов. Способы планирования</a:t>
            </a:r>
            <a:endParaRPr lang="ru-RU" sz="31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vtule.ru/pic27928231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681" y="1700213"/>
            <a:ext cx="6356811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6" descr="http://im0-tub-ru.yandex.net/i?id=219381616-4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5167" y="2214554"/>
            <a:ext cx="4429030" cy="3857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951668" y="1714488"/>
            <a:ext cx="471470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atin typeface="Georgia" pitchFamily="18" charset="0"/>
              </a:rPr>
              <a:t>Матрица Эйзенхауэра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blogtrenera.ru/wp-content/uploads/97e664314180_97BA/clip_image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138" y="1571612"/>
            <a:ext cx="4329266" cy="33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 descr="http://www.miruspeha.com/images/1_ru_thum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9166" y="1571612"/>
            <a:ext cx="5787576" cy="328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график Парет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191" y="4797425"/>
            <a:ext cx="4247044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94630" y="500063"/>
            <a:ext cx="11285243" cy="9128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Georgia" pitchFamily="18" charset="0"/>
              </a:rPr>
              <a:t/>
            </a:r>
            <a:br>
              <a:rPr lang="ru-RU" i="1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Georgia" pitchFamily="18" charset="0"/>
              </a:rPr>
            </a:br>
            <a:r>
              <a:rPr lang="ru-RU" sz="31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Установление приоритетов. Способы планирования</a:t>
            </a:r>
            <a:endParaRPr lang="ru-RU" sz="31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13314" name="Picture 2" descr="http://im0-tub-ru.yandex.net/i?id=237026673-0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67013" y="4786313"/>
            <a:ext cx="248432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285750"/>
            <a:ext cx="10969943" cy="12715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«Сделайте свою жизнь работой вместо того, чтобы наполнять работой свою жизнь»</a:t>
            </a:r>
            <a:endParaRPr lang="ru-RU" sz="2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630" y="1928814"/>
            <a:ext cx="6022465" cy="4052887"/>
          </a:xfrm>
        </p:spPr>
      </p:pic>
      <p:sp>
        <p:nvSpPr>
          <p:cNvPr id="64516" name="Прямоугольник 5"/>
          <p:cNvSpPr>
            <a:spLocks noChangeArrowheads="1"/>
          </p:cNvSpPr>
          <p:nvPr/>
        </p:nvSpPr>
        <p:spPr bwMode="auto">
          <a:xfrm>
            <a:off x="7023107" y="1628775"/>
            <a:ext cx="4213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u="sng" dirty="0">
                <a:latin typeface="Arial" pitchFamily="34" charset="0"/>
                <a:cs typeface="Arial" pitchFamily="34" charset="0"/>
              </a:rPr>
              <a:t>Стивен </a:t>
            </a:r>
            <a:r>
              <a:rPr lang="ru-RU" sz="2400" b="1" i="1" u="sng" dirty="0" err="1" smtClean="0">
                <a:latin typeface="Arial" pitchFamily="34" charset="0"/>
                <a:cs typeface="Arial" pitchFamily="34" charset="0"/>
              </a:rPr>
              <a:t>Кови</a:t>
            </a:r>
            <a:endParaRPr lang="ru-RU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80230" y="2214563"/>
            <a:ext cx="45002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известный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американский специалист по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вопросам: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руководства;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лидерства;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личной эффективности;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межличностных отношений;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психолог;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лектор;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автор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ряда деловых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бестселлеров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Текст 2"/>
          <p:cNvSpPr>
            <a:spLocks noGrp="1"/>
          </p:cNvSpPr>
          <p:nvPr>
            <p:ph type="body" idx="1"/>
          </p:nvPr>
        </p:nvSpPr>
        <p:spPr>
          <a:xfrm>
            <a:off x="664460" y="4857750"/>
            <a:ext cx="10910691" cy="928688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ru-RU" sz="3400" b="1" smtClean="0">
              <a:solidFill>
                <a:srgbClr val="C00000"/>
              </a:solidFill>
            </a:endParaRPr>
          </a:p>
          <a:p>
            <a:pPr marR="0" algn="ctr" eaLnBrk="1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400" b="1" smtClean="0">
                <a:solidFill>
                  <a:srgbClr val="C00000"/>
                </a:solidFill>
              </a:rPr>
              <a:t>ВСЕ В ВАШИХ РУКАХ !!!</a:t>
            </a:r>
          </a:p>
        </p:txBody>
      </p:sp>
      <p:pic>
        <p:nvPicPr>
          <p:cNvPr id="5122" name="Picture 2" descr="http://cs305713.userapi.com/v305713920/7993/WeahjSEXh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1195" y="500064"/>
            <a:ext cx="6693273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386" y="500042"/>
            <a:ext cx="10908998" cy="50006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100" u="sng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sz="3100" dirty="0">
              <a:solidFill>
                <a:schemeClr val="tx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450810" y="1071546"/>
            <a:ext cx="11215766" cy="53860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54013" indent="-354013" algn="just">
              <a:buFontTx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Анисимов А.И.  Психологическое обеспечение социального здоровья учителя / А.И.Анисимов, Н.Н.Киреева // Психология обучения. - 2012. - № 4. - С. 100-114. </a:t>
            </a:r>
          </a:p>
          <a:p>
            <a:pPr marL="354013" indent="-354013" algn="just">
              <a:buFontTx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Бабич О.И. Личностные ресурсы синдрома профессионального выгорания педагогов: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… канд. психол. наук - Хабаровск – 2007. – 21 с.</a:t>
            </a:r>
          </a:p>
          <a:p>
            <a:pPr marL="354013" indent="-354013" algn="just">
              <a:buFontTx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Баробанова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М.В. Изучение психологического содержания синдрома «эмоционального сгорания»: учебное пособие. - М.: Педагогика, 2005.</a:t>
            </a:r>
          </a:p>
          <a:p>
            <a:pPr marL="354013" indent="-354013" algn="just">
              <a:buFontTx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Боровикова С.А. Психологическое обеспечение профессиональной деятельности: учебное пособие. – М.: Просвещение, 2004.</a:t>
            </a:r>
          </a:p>
          <a:p>
            <a:pPr marL="354013" indent="-354013" algn="just">
              <a:buFontTx/>
              <a:buAutoNum type="arabicPeriod"/>
              <a:defRPr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Вачков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И.В. Профилактика профессионального «выгорания»: Доклад. - М.: МПГУ, 2008.</a:t>
            </a:r>
          </a:p>
          <a:p>
            <a:pPr marL="354013" indent="-354013" algn="just">
              <a:buFontTx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Водопьянова Н.Е.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Старченко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Е.С. Синдром выгорания: диагностика и профилактика. – СПб, 2005</a:t>
            </a:r>
          </a:p>
          <a:p>
            <a:pPr marL="354013" indent="-354013" algn="just">
              <a:buFontTx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Густелева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А.Н.  Позитивное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самоотношение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учителей как фактор устойчивости к "выгоранию" /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А.Н.Густелева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// Психология обучения. - 2011. - № 3. - С. 90-98. </a:t>
            </a:r>
          </a:p>
          <a:p>
            <a:pPr marL="354013" indent="-354013" algn="just">
              <a:buFontTx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Профилактика синдрома профессионального выгорания педагогов: диагностика, тренинги, упражнения /авт.-сост. О.И.Бабич. – Волгоград: Учитель, 2009. – 122 с.</a:t>
            </a:r>
          </a:p>
          <a:p>
            <a:pPr marL="354013" indent="-354013">
              <a:buFontTx/>
              <a:buAutoNum type="arabicPeriod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Maslach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C. (1982) Burnout: The cost of caring.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Engelwood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Cliffs, NJ: Prentice Hall, 1982.</a:t>
            </a:r>
          </a:p>
          <a:p>
            <a:pPr marL="354013" indent="-354013">
              <a:buFontTx/>
              <a:buAutoNum type="arabicPeriod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0850" indent="-268288" algn="just">
              <a:buFontTx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11" y="285728"/>
            <a:ext cx="11144328" cy="4286280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Мурманский арктический государственный университет </a:t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Психолого-педагогический институт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Кафедра психологии</a:t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АКТУАЛЬНЫЕ ПРОБЛЕМЫ ЛИЧНОСТНО-ПРОФЕССИОНАЛЬНОГО ВЫГОРАНИЯ </a:t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СПЕЦИАЛИСТОВ ОРГАНОВ ОПЕКИ И ПОПЕЧИТЕЛЬСТВА</a:t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2000" i="1" dirty="0" smtClean="0">
              <a:solidFill>
                <a:srgbClr val="FFFF00"/>
              </a:solidFill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22404" y="4797152"/>
            <a:ext cx="5501296" cy="120361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Синкевич И.А., канд.пед.наук, </a:t>
            </a:r>
          </a:p>
          <a:p>
            <a:pPr algn="l" eaLnBrk="1" hangingPunct="1">
              <a:defRPr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доцент, зав.кафедрой психологии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5124" y="642918"/>
            <a:ext cx="10858576" cy="5214974"/>
          </a:xfrm>
        </p:spPr>
        <p:txBody>
          <a:bodyPr>
            <a:normAutofit/>
          </a:bodyPr>
          <a:lstStyle/>
          <a:p>
            <a:pPr marL="0" indent="45085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отечественных работах авторами используются разные варианты перевода английского термина 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burnout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»: </a:t>
            </a:r>
          </a:p>
          <a:p>
            <a:pPr lvl="0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эмоциональное сгорание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(Т.С. Яценко, 1989; Т.В. Форманюк, 1994),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эмоциональное выгорание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(В.В. Бойко, 1996); </a:t>
            </a:r>
          </a:p>
          <a:p>
            <a:pPr lvl="0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эмоциональное перегорание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(В.Д. Вид, Е.И. Лозинская, 1998). </a:t>
            </a:r>
          </a:p>
          <a:p>
            <a:pPr marL="0" indent="45085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45085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Употребляются также термины: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психическое выгорание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(Н.Е. Водопьянова, 2000);</a:t>
            </a:r>
          </a:p>
          <a:p>
            <a:pPr lvl="0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профессиональное выгорание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(Т.Н. Ронгинская, 2002).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804" y="548680"/>
            <a:ext cx="11044772" cy="5737840"/>
          </a:xfrm>
        </p:spPr>
        <p:txBody>
          <a:bodyPr>
            <a:normAutofit/>
          </a:bodyPr>
          <a:lstStyle/>
          <a:p>
            <a:pPr marL="0" indent="450850" algn="just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Основным фактором, способствующим подобному сгоранию, считается </a:t>
            </a:r>
            <a:r>
              <a:rPr lang="ru-RU" sz="2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интернальность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то есть готовность человека брать на себя всю ответственность за все происходящее. В отличие от </a:t>
            </a:r>
            <a:r>
              <a:rPr lang="ru-RU" sz="2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экстернальности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– умения перекладывать ее на внешние обстоятельства. </a:t>
            </a:r>
          </a:p>
          <a:p>
            <a:pPr marL="0" indent="450850" algn="just">
              <a:buNone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indent="536575" algn="just"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Эмоциональному сгоранию способствуют следующие личностные установки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мне нельзя ошибиться;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я должен быть сдержанным;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я не имею права быть предвзятым;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я обязан во всем быть примером для подражания.  </a:t>
            </a:r>
          </a:p>
          <a:p>
            <a:pPr marL="0" indent="536575">
              <a:buNone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indent="536575"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Профессиональное выгорание рассматривают как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составляющую профессиональной деформации; </a:t>
            </a:r>
          </a:p>
          <a:p>
            <a:pPr marL="449263" lvl="0" indent="-265113"/>
            <a:r>
              <a:rPr lang="ru-RU" sz="2200" dirty="0" smtClean="0">
                <a:latin typeface="Arial" pitchFamily="34" charset="0"/>
                <a:cs typeface="Arial" pitchFamily="34" charset="0"/>
              </a:rPr>
              <a:t>психологическую защиту, эмоциональное состояние и стресс.</a:t>
            </a:r>
          </a:p>
          <a:p>
            <a:pPr marL="0" indent="45085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6913" y="571480"/>
            <a:ext cx="10969943" cy="10715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Профессиональное выгорание – </a:t>
            </a:r>
            <a:r>
              <a:rPr lang="en-US" sz="28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u="sng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результат несоответствия между личностью и работой 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913" y="1928802"/>
            <a:ext cx="10996787" cy="4379922"/>
          </a:xfrm>
        </p:spPr>
        <p:txBody>
          <a:bodyPr>
            <a:normAutofit/>
          </a:bodyPr>
          <a:lstStyle/>
          <a:p>
            <a:pPr marL="265113" indent="-265113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Важнейшие сферы такого несоответствия выявляются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65113" indent="-265113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defRPr/>
            </a:pPr>
            <a:endParaRPr lang="ru-RU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65113" indent="-265113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1. Между требованиями, предъявляемыми к специалистам органов опеки и попечительства, и их ресурсами.</a:t>
            </a:r>
          </a:p>
          <a:p>
            <a:pPr marL="265113" indent="-265113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Между стремлением специалистов органов опеки и попечительства иметь большую степень самостоятельности и жёстким контролем.</a:t>
            </a:r>
          </a:p>
          <a:p>
            <a:pPr marL="265113" indent="-265113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Между желанием положительного  взаимодействия и отсутствием такового.</a:t>
            </a:r>
          </a:p>
          <a:p>
            <a:pPr marL="265113" indent="-265113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4. Между этическими принципами личности и требованиями работы и др.</a:t>
            </a:r>
          </a:p>
          <a:p>
            <a:pPr marL="265113" indent="-265113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48" y="428604"/>
            <a:ext cx="11057136" cy="100013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5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составляющие синдрома личностно-профессионального выгорания </a:t>
            </a:r>
            <a:r>
              <a:rPr lang="ru-RU" sz="2500" u="sng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специалистов органов опеки и попечительства</a:t>
            </a:r>
            <a:r>
              <a:rPr lang="ru-RU" sz="25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24" y="1643050"/>
            <a:ext cx="11189355" cy="3000397"/>
          </a:xfrm>
        </p:spPr>
        <p:txBody>
          <a:bodyPr>
            <a:normAutofit/>
          </a:bodyPr>
          <a:lstStyle/>
          <a:p>
            <a:pPr marL="447675" indent="-447675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Эмоциональное истощение.</a:t>
            </a:r>
          </a:p>
          <a:p>
            <a:pPr marL="447675" indent="-447675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Деперсонализация (потеря своего Я).</a:t>
            </a:r>
          </a:p>
          <a:p>
            <a:pPr marL="447675" indent="-447675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Редукция профессиональных достижений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(чувство некомпетентности в профессиональной  сфере,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осознание  неуспеха в ней).</a:t>
            </a:r>
          </a:p>
          <a:p>
            <a:pPr marL="447675" indent="-447675" eaLnBrk="1" hangingPunct="1">
              <a:buFontTx/>
              <a:buNone/>
              <a:defRPr/>
            </a:pPr>
            <a:endParaRPr lang="ru-RU" b="1" dirty="0" smtClean="0"/>
          </a:p>
          <a:p>
            <a:pPr marL="447675" indent="-447675" eaLnBrk="1" hangingPunct="1">
              <a:buFontTx/>
              <a:buNone/>
              <a:defRPr/>
            </a:pPr>
            <a:endParaRPr lang="ru-RU" b="1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9175" y="3643314"/>
            <a:ext cx="445965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950876" y="786230"/>
            <a:ext cx="10215634" cy="4357282"/>
            <a:chOff x="521" y="1094"/>
            <a:chExt cx="4810" cy="1837"/>
          </a:xfrm>
        </p:grpSpPr>
        <p:cxnSp>
          <p:nvCxnSpPr>
            <p:cNvPr id="52228" name="_s52228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16200000" flipV="1">
              <a:off x="3311" y="1343"/>
              <a:ext cx="687" cy="140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2229" name="_s52229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5400000" flipH="1" flipV="1">
              <a:off x="1915" y="1347"/>
              <a:ext cx="687" cy="139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sp>
          <p:nvSpPr>
            <p:cNvPr id="6" name="_s52230"/>
            <p:cNvSpPr>
              <a:spLocks noChangeArrowheads="1"/>
            </p:cNvSpPr>
            <p:nvPr/>
          </p:nvSpPr>
          <p:spPr bwMode="auto">
            <a:xfrm>
              <a:off x="878" y="1094"/>
              <a:ext cx="4154" cy="60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Факторы,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 вызывающие эмоциональное утомление</a:t>
              </a:r>
            </a:p>
          </p:txBody>
        </p:sp>
        <p:sp>
          <p:nvSpPr>
            <p:cNvPr id="7" name="_s52231"/>
            <p:cNvSpPr>
              <a:spLocks noChangeArrowheads="1"/>
            </p:cNvSpPr>
            <p:nvPr/>
          </p:nvSpPr>
          <p:spPr bwMode="auto">
            <a:xfrm>
              <a:off x="521" y="2387"/>
              <a:ext cx="2082" cy="5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внешние</a:t>
              </a:r>
            </a:p>
          </p:txBody>
        </p:sp>
        <p:sp>
          <p:nvSpPr>
            <p:cNvPr id="8" name="_s52232"/>
            <p:cNvSpPr>
              <a:spLocks noChangeArrowheads="1"/>
            </p:cNvSpPr>
            <p:nvPr/>
          </p:nvSpPr>
          <p:spPr bwMode="auto">
            <a:xfrm>
              <a:off x="3379" y="2387"/>
              <a:ext cx="1952" cy="5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внутренние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iagram 7"/>
          <p:cNvGrpSpPr>
            <a:grpSpLocks/>
          </p:cNvGrpSpPr>
          <p:nvPr/>
        </p:nvGrpSpPr>
        <p:grpSpPr bwMode="auto">
          <a:xfrm>
            <a:off x="736409" y="404814"/>
            <a:ext cx="10716009" cy="5903913"/>
            <a:chOff x="371" y="1081"/>
            <a:chExt cx="5064" cy="3719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" name="_s53252"/>
            <p:cNvSpPr>
              <a:spLocks noChangeShapeType="1"/>
            </p:cNvSpPr>
            <p:nvPr/>
          </p:nvSpPr>
          <p:spPr bwMode="auto">
            <a:xfrm flipH="1" flipV="1">
              <a:off x="2220" y="2688"/>
              <a:ext cx="320" cy="104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" name="_s53253"/>
            <p:cNvSpPr>
              <a:spLocks noChangeArrowheads="1"/>
            </p:cNvSpPr>
            <p:nvPr/>
          </p:nvSpPr>
          <p:spPr bwMode="auto">
            <a:xfrm>
              <a:off x="408" y="1897"/>
              <a:ext cx="1860" cy="1497"/>
            </a:xfrm>
            <a:prstGeom prst="ellipse">
              <a:avLst/>
            </a:prstGeom>
            <a:ln>
              <a:solidFill>
                <a:srgbClr val="00B050"/>
              </a:solidFill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b="1" u="sng" dirty="0" smtClean="0">
                  <a:solidFill>
                    <a:srgbClr val="000000"/>
                  </a:solidFill>
                  <a:cs typeface="Arial" charset="0"/>
                </a:rPr>
                <a:t>О</a:t>
              </a: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тветственность</a:t>
              </a:r>
            </a:p>
          </p:txBody>
        </p:sp>
        <p:sp>
          <p:nvSpPr>
            <p:cNvPr id="7" name="_s53254"/>
            <p:cNvSpPr>
              <a:spLocks noChangeShapeType="1"/>
            </p:cNvSpPr>
            <p:nvPr/>
          </p:nvSpPr>
          <p:spPr bwMode="auto">
            <a:xfrm flipH="1">
              <a:off x="2177" y="3757"/>
              <a:ext cx="198" cy="273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_s53255"/>
            <p:cNvSpPr>
              <a:spLocks noChangeArrowheads="1"/>
            </p:cNvSpPr>
            <p:nvPr/>
          </p:nvSpPr>
          <p:spPr bwMode="auto">
            <a:xfrm>
              <a:off x="371" y="3526"/>
              <a:ext cx="1860" cy="1270"/>
            </a:xfrm>
            <a:prstGeom prst="ellipse">
              <a:avLst/>
            </a:prstGeom>
            <a:ln>
              <a:solidFill>
                <a:srgbClr val="00B050"/>
              </a:solidFill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Неблагополучный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климат в коллективе </a:t>
              </a:r>
            </a:p>
          </p:txBody>
        </p:sp>
        <p:sp>
          <p:nvSpPr>
            <p:cNvPr id="9" name="_s53256"/>
            <p:cNvSpPr>
              <a:spLocks noChangeShapeType="1"/>
            </p:cNvSpPr>
            <p:nvPr/>
          </p:nvSpPr>
          <p:spPr bwMode="auto">
            <a:xfrm>
              <a:off x="3447" y="3712"/>
              <a:ext cx="199" cy="273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_s53257"/>
            <p:cNvSpPr>
              <a:spLocks noChangeArrowheads="1"/>
            </p:cNvSpPr>
            <p:nvPr/>
          </p:nvSpPr>
          <p:spPr bwMode="auto">
            <a:xfrm>
              <a:off x="3538" y="3530"/>
              <a:ext cx="1897" cy="1270"/>
            </a:xfrm>
            <a:prstGeom prst="ellipse">
              <a:avLst/>
            </a:prstGeom>
            <a:ln>
              <a:solidFill>
                <a:srgbClr val="00B050"/>
              </a:solidFill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Работа с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«трудными  детьми» 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«трудными родителями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charset="0"/>
              </a:endParaRPr>
            </a:p>
          </p:txBody>
        </p:sp>
        <p:sp>
          <p:nvSpPr>
            <p:cNvPr id="11" name="_s53258"/>
            <p:cNvSpPr>
              <a:spLocks noChangeShapeType="1"/>
            </p:cNvSpPr>
            <p:nvPr/>
          </p:nvSpPr>
          <p:spPr bwMode="auto">
            <a:xfrm flipV="1">
              <a:off x="3172" y="2687"/>
              <a:ext cx="321" cy="105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_s53259"/>
            <p:cNvSpPr>
              <a:spLocks noChangeArrowheads="1"/>
            </p:cNvSpPr>
            <p:nvPr/>
          </p:nvSpPr>
          <p:spPr bwMode="auto">
            <a:xfrm>
              <a:off x="3493" y="1897"/>
              <a:ext cx="1814" cy="1497"/>
            </a:xfrm>
            <a:prstGeom prst="ellipse">
              <a:avLst/>
            </a:prstGeom>
            <a:ln>
              <a:solidFill>
                <a:srgbClr val="00B050"/>
              </a:solidFill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Многочисленные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 проверки</a:t>
              </a:r>
            </a:p>
          </p:txBody>
        </p:sp>
        <p:sp>
          <p:nvSpPr>
            <p:cNvPr id="13" name="_s53260"/>
            <p:cNvSpPr>
              <a:spLocks noChangeShapeType="1"/>
            </p:cNvSpPr>
            <p:nvPr/>
          </p:nvSpPr>
          <p:spPr bwMode="auto">
            <a:xfrm flipV="1">
              <a:off x="2856" y="2225"/>
              <a:ext cx="0" cy="337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_s53261"/>
            <p:cNvSpPr>
              <a:spLocks noChangeArrowheads="1"/>
            </p:cNvSpPr>
            <p:nvPr/>
          </p:nvSpPr>
          <p:spPr bwMode="auto">
            <a:xfrm>
              <a:off x="1860" y="1081"/>
              <a:ext cx="1996" cy="1315"/>
            </a:xfrm>
            <a:prstGeom prst="ellipse">
              <a:avLst/>
            </a:prstGeom>
            <a:ln>
              <a:solidFill>
                <a:srgbClr val="92D050"/>
              </a:solidFill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Интенсивное общение</a:t>
              </a:r>
            </a:p>
          </p:txBody>
        </p:sp>
        <p:sp>
          <p:nvSpPr>
            <p:cNvPr id="15" name="_s53262"/>
            <p:cNvSpPr>
              <a:spLocks noChangeArrowheads="1"/>
            </p:cNvSpPr>
            <p:nvPr/>
          </p:nvSpPr>
          <p:spPr bwMode="auto">
            <a:xfrm>
              <a:off x="2132" y="2623"/>
              <a:ext cx="1497" cy="1452"/>
            </a:xfrm>
            <a:prstGeom prst="ellipse">
              <a:avLst/>
            </a:prstGeom>
            <a:ln>
              <a:solidFill>
                <a:srgbClr val="C00000"/>
              </a:solidFill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ВНЕШНИЕ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Diagram 7"/>
          <p:cNvGrpSpPr>
            <a:grpSpLocks/>
          </p:cNvGrpSpPr>
          <p:nvPr/>
        </p:nvGrpSpPr>
        <p:grpSpPr bwMode="auto">
          <a:xfrm>
            <a:off x="522248" y="285729"/>
            <a:ext cx="11193614" cy="5975350"/>
            <a:chOff x="271" y="764"/>
            <a:chExt cx="5221" cy="3764"/>
          </a:xfrm>
        </p:grpSpPr>
        <p:sp>
          <p:nvSpPr>
            <p:cNvPr id="4" name="_s54276"/>
            <p:cNvSpPr>
              <a:spLocks noChangeShapeType="1"/>
            </p:cNvSpPr>
            <p:nvPr/>
          </p:nvSpPr>
          <p:spPr bwMode="auto">
            <a:xfrm flipH="1">
              <a:off x="1769" y="2623"/>
              <a:ext cx="337" cy="1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" name="_s54277"/>
            <p:cNvSpPr>
              <a:spLocks noChangeArrowheads="1"/>
            </p:cNvSpPr>
            <p:nvPr/>
          </p:nvSpPr>
          <p:spPr bwMode="auto">
            <a:xfrm>
              <a:off x="271" y="2079"/>
              <a:ext cx="1498" cy="12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Недостаток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коммуникативных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способностей</a:t>
              </a:r>
            </a:p>
          </p:txBody>
        </p:sp>
        <p:sp>
          <p:nvSpPr>
            <p:cNvPr id="6" name="_s54278"/>
            <p:cNvSpPr>
              <a:spLocks noChangeShapeType="1"/>
            </p:cNvSpPr>
            <p:nvPr/>
          </p:nvSpPr>
          <p:spPr bwMode="auto">
            <a:xfrm>
              <a:off x="2858" y="3213"/>
              <a:ext cx="1" cy="337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" name="_s54279"/>
            <p:cNvSpPr>
              <a:spLocks noChangeArrowheads="1"/>
            </p:cNvSpPr>
            <p:nvPr/>
          </p:nvSpPr>
          <p:spPr bwMode="auto">
            <a:xfrm>
              <a:off x="1724" y="3485"/>
              <a:ext cx="2268" cy="104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Отсутствие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удовлетворенности работой</a:t>
              </a:r>
            </a:p>
          </p:txBody>
        </p:sp>
        <p:sp>
          <p:nvSpPr>
            <p:cNvPr id="8" name="_s54280"/>
            <p:cNvSpPr>
              <a:spLocks noChangeShapeType="1"/>
            </p:cNvSpPr>
            <p:nvPr/>
          </p:nvSpPr>
          <p:spPr bwMode="auto">
            <a:xfrm>
              <a:off x="3629" y="2623"/>
              <a:ext cx="337" cy="1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_s54281"/>
            <p:cNvSpPr>
              <a:spLocks noChangeArrowheads="1"/>
            </p:cNvSpPr>
            <p:nvPr/>
          </p:nvSpPr>
          <p:spPr bwMode="auto">
            <a:xfrm>
              <a:off x="3936" y="1994"/>
              <a:ext cx="1556" cy="122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Несформированность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навыка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саморегуляции</a:t>
              </a:r>
            </a:p>
          </p:txBody>
        </p:sp>
        <p:sp>
          <p:nvSpPr>
            <p:cNvPr id="10" name="_s54282"/>
            <p:cNvSpPr>
              <a:spLocks noChangeShapeType="1"/>
            </p:cNvSpPr>
            <p:nvPr/>
          </p:nvSpPr>
          <p:spPr bwMode="auto">
            <a:xfrm flipV="1">
              <a:off x="2858" y="1716"/>
              <a:ext cx="1" cy="337"/>
            </a:xfrm>
            <a:prstGeom prst="line">
              <a:avLst/>
            </a:prstGeom>
            <a:noFill/>
            <a:ln w="28575">
              <a:solidFill>
                <a:srgbClr val="54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_s54283"/>
            <p:cNvSpPr>
              <a:spLocks noChangeArrowheads="1"/>
            </p:cNvSpPr>
            <p:nvPr/>
          </p:nvSpPr>
          <p:spPr bwMode="auto">
            <a:xfrm>
              <a:off x="1071" y="764"/>
              <a:ext cx="3632" cy="113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Личностные качества: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b="1" u="sng" dirty="0" smtClean="0">
                  <a:solidFill>
                    <a:srgbClr val="000000"/>
                  </a:solidFill>
                  <a:cs typeface="Arial" charset="0"/>
                </a:rPr>
                <a:t>ч</a:t>
              </a: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резмерная эмоциональная сдержанность,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слишком выраженная склонность к соучастию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и сопереживанию</a:t>
              </a:r>
            </a:p>
          </p:txBody>
        </p:sp>
        <p:sp>
          <p:nvSpPr>
            <p:cNvPr id="12" name="_s54284"/>
            <p:cNvSpPr>
              <a:spLocks noChangeArrowheads="1"/>
            </p:cNvSpPr>
            <p:nvPr/>
          </p:nvSpPr>
          <p:spPr bwMode="auto">
            <a:xfrm>
              <a:off x="2087" y="2079"/>
              <a:ext cx="1542" cy="1225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  <a:headEnd/>
              <a:tailEnd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sng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charset="0"/>
                </a:rPr>
                <a:t>ВНУТРЕННИЕ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Earthtones_16x9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Earthtones_16x9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D8BBA81-7B49-4987-A5B2-DF5B7D8F1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1267</Words>
  <Application>Microsoft Office PowerPoint</Application>
  <PresentationFormat>Произвольный</PresentationFormat>
  <Paragraphs>225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Мурманский арктический государственный университет  Психолого-педагогический институт Кафедра психологии    АКТУАЛЬНЫЕ ПРОБЛЕМЫ ЛИЧНОСТНО-ПРОФЕССИОНАЛЬНОГО ВЫГОРАНИЯ   СПЕЦИАЛИСТОВ ОРГАНОВ ОПЕКИ И ПОПЕЧИТЕЛЬСТВА    </vt:lpstr>
      <vt:lpstr>Слайд 2</vt:lpstr>
      <vt:lpstr>Слайд 3</vt:lpstr>
      <vt:lpstr>Слайд 4</vt:lpstr>
      <vt:lpstr>Профессиональное выгорание –  результат несоответствия между личностью и работой </vt:lpstr>
      <vt:lpstr>Основные составляющие синдрома личностно-профессионального выгорания специалистов органов опеки и попечительства:</vt:lpstr>
      <vt:lpstr>Слайд 7</vt:lpstr>
      <vt:lpstr>Слайд 8</vt:lpstr>
      <vt:lpstr>Слайд 9</vt:lpstr>
      <vt:lpstr>Слайд 10</vt:lpstr>
      <vt:lpstr>К. Маслач предложила понятие «вовлеченность» (engagement), которое характеризуется составляющими, прямо противоположными выгоранию:  1)  энергичностью;  2)  включенностью в работу;  3)  самоэффективностью.   Чем меньше выгорание, тем больше личностных ресурсов преодоления выгорания.   Степень выгорания:  1) прямо пропорциональна степени выраженности факторов выгорания, воздействующих на личность;  2) обратно пропорциональна степени актуализации личностных ресурсов преодоления профессионального выгорания. </vt:lpstr>
      <vt:lpstr>Слайд 12</vt:lpstr>
      <vt:lpstr>Слайд 13</vt:lpstr>
      <vt:lpstr> Модель взаимодействия ресурсов преодоления и факторов выгорания</vt:lpstr>
      <vt:lpstr>Слайд 15</vt:lpstr>
      <vt:lpstr>Слайд 16</vt:lpstr>
      <vt:lpstr>   «Самоэффективность (self-efficacy)  - основанная на знании и прежних переживаниях убежденность человека в способности  достигать  определенного  результата  при  определенных  затратах»</vt:lpstr>
      <vt:lpstr>Индивидуальный фонд времени</vt:lpstr>
      <vt:lpstr>Философия Тайм-менеджмента</vt:lpstr>
      <vt:lpstr> Установление приоритетов. Способы планирования</vt:lpstr>
      <vt:lpstr> Установление приоритетов. Способы планирования</vt:lpstr>
      <vt:lpstr>«Сделайте свою жизнь работой вместо того, чтобы наполнять работой свою жизнь»</vt:lpstr>
      <vt:lpstr>Слайд 23</vt:lpstr>
      <vt:lpstr>  Список литературы</vt:lpstr>
      <vt:lpstr>Мурманский арктический государственный университет  Психолого-педагогический институт Кафедра психологии    АКТУАЛЬНЫЕ ПРОБЛЕМЫ ЛИЧНОСТНО-ПРОФЕССИОНАЛЬНОГО ВЫГОРАНИЯ   СПЕЦИАЛИСТОВ ОРГАНОВ ОПЕКИ И ПОПЕЧИТЕЛЬСТВА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2014-02-03T16:07:24Z</dcterms:created>
  <dcterms:modified xsi:type="dcterms:W3CDTF">2021-06-16T20:28:31Z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TC028010659991</vt:lpwstr>
  </property>
</Properties>
</file>