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0" r:id="rId7"/>
    <p:sldId id="258" r:id="rId8"/>
  </p:sldIdLst>
  <p:sldSz cx="1223962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4"/>
    <p:restoredTop sz="94700"/>
  </p:normalViewPr>
  <p:slideViewPr>
    <p:cSldViewPr snapToGrid="0" snapToObjects="1">
      <p:cViewPr>
        <p:scale>
          <a:sx n="82" d="100"/>
          <a:sy n="82" d="100"/>
        </p:scale>
        <p:origin x="-1722" y="-618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Общее количество несчастных случаев с тяжелыми </a:t>
            </a:r>
            <a:r>
              <a:rPr lang="ru-RU" dirty="0" smtClean="0"/>
              <a:t>последствиями составило 42</a:t>
            </a:r>
            <a:endParaRPr lang="ru-RU" dirty="0"/>
          </a:p>
        </c:rich>
      </c:tx>
      <c:layout>
        <c:manualLayout>
          <c:xMode val="edge"/>
          <c:yMode val="edge"/>
          <c:x val="0.11472050184648762"/>
          <c:y val="1.753853860817540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несчастных случаев с тяжелыми последствиями составило 19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Lbls>
            <c:dLbl>
              <c:idx val="0"/>
              <c:layout>
                <c:manualLayout>
                  <c:x val="-5.0034596155424209E-2"/>
                  <c:y val="7.68534964095193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3C-C940-BD69-3F9EAD578316}"/>
                </c:ext>
              </c:extLst>
            </c:dLbl>
            <c:dLbl>
              <c:idx val="1"/>
              <c:layout>
                <c:manualLayout>
                  <c:x val="-0.12982421624353163"/>
                  <c:y val="-0.1758274746385999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3C-C940-BD69-3F9EAD578316}"/>
                </c:ext>
              </c:extLst>
            </c:dLbl>
            <c:dLbl>
              <c:idx val="2"/>
              <c:layout>
                <c:manualLayout>
                  <c:x val="2.0407903403073257E-2"/>
                  <c:y val="-0.2696558942177544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3C-C940-BD69-3F9EAD578316}"/>
                </c:ext>
              </c:extLst>
            </c:dLbl>
            <c:dLbl>
              <c:idx val="3"/>
              <c:layout>
                <c:manualLayout>
                  <c:x val="0.11503200872585446"/>
                  <c:y val="2.396876068646806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3C-C940-BD69-3F9EAD5783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Связанные с производством</c:v>
                </c:pt>
                <c:pt idx="1">
                  <c:v>Расследование не завершено</c:v>
                </c:pt>
                <c:pt idx="2">
                  <c:v>Не связанные с производством по результатам расследования</c:v>
                </c:pt>
                <c:pt idx="3">
                  <c:v>Не учитываются в Мурманской области (организации зарегистрированы в др. субъектах РФ)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10</c:v>
                </c:pt>
                <c:pt idx="2">
                  <c:v>6</c:v>
                </c:pt>
                <c:pt idx="3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6.042977843392805E-2"/>
          <c:w val="0.76724802940302317"/>
          <c:h val="0.876932297267290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E5F-8447-848A-F5661249AB4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5F-8447-848A-F5661249AB47}"/>
              </c:ext>
            </c:extLst>
          </c:dPt>
          <c:dLbls>
            <c:delete val="1"/>
          </c:dLbls>
          <c:cat>
            <c:strRef>
              <c:f>Лист1!$A$2:$A$8</c:f>
              <c:strCache>
                <c:ptCount val="5"/>
                <c:pt idx="0">
                  <c:v>Рыболовство - 2</c:v>
                </c:pt>
                <c:pt idx="1">
                  <c:v>Образование - 2</c:v>
                </c:pt>
                <c:pt idx="2">
                  <c:v>Торговля - 2</c:v>
                </c:pt>
                <c:pt idx="3">
                  <c:v>Жилищно-коммунальное хозяйство - 3</c:v>
                </c:pt>
                <c:pt idx="4">
                  <c:v>Здравоохранение - 1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0.03</c:v>
                </c:pt>
                <c:pt idx="4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Исход нс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5"/>
                <c:pt idx="0">
                  <c:v>Рыболовство - 2</c:v>
                </c:pt>
                <c:pt idx="1">
                  <c:v>Образование - 2</c:v>
                </c:pt>
                <c:pt idx="2">
                  <c:v>Торговля - 2</c:v>
                </c:pt>
                <c:pt idx="3">
                  <c:v>Жилищно-коммунальное хозяйство - 3</c:v>
                </c:pt>
                <c:pt idx="4">
                  <c:v>Здравоохранение - 1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5F-8447-848A-F5661249AB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65508822162779901"/>
          <c:y val="7.9272385657586278E-2"/>
          <c:w val="0.32896281505481673"/>
          <c:h val="0.78328720094738058"/>
        </c:manualLayout>
      </c:layout>
      <c:overlay val="0"/>
      <c:txPr>
        <a:bodyPr/>
        <a:lstStyle/>
        <a:p>
          <a:pPr>
            <a:defRPr sz="1900" baseline="0"/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22 </a:t>
                    </a:r>
                    <a:r>
                      <a:rPr lang="ru-RU" baseline="0" dirty="0" smtClean="0"/>
                      <a:t>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43C-C940-BD69-3F9EAD57831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22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43C-C940-BD69-3F9EAD57831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11%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43C-C940-BD69-3F9EAD578316}"/>
                </c:ext>
              </c:extLst>
            </c:dLbl>
            <c:dLbl>
              <c:idx val="3"/>
              <c:layout>
                <c:manualLayout>
                  <c:x val="8.7897992362260396E-2"/>
                  <c:y val="-0.18774315086405785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22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%</a:t>
                    </a:r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3C-C940-BD69-3F9EAD578316}"/>
                </c:ext>
              </c:extLst>
            </c:dLbl>
            <c:dLbl>
              <c:idx val="4"/>
              <c:layout>
                <c:manualLayout>
                  <c:x val="8.932550924910676E-2"/>
                  <c:y val="3.9318434436851511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11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%</a:t>
                    </a:r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2D3-374D-BCDE-50F57B3C63B1}"/>
                </c:ext>
              </c:extLst>
            </c:dLbl>
            <c:dLbl>
              <c:idx val="5"/>
              <c:layout>
                <c:manualLayout>
                  <c:x val="5.2541923730682616E-2"/>
                  <c:y val="3.1124001093051469E-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
11%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Нарушенте ПДД - 2</c:v>
                </c:pt>
                <c:pt idx="1">
                  <c:v>Ухудшение состояния здоровья - 2</c:v>
                </c:pt>
                <c:pt idx="2">
                  <c:v>Конструктивные особенности защитной маски - 1</c:v>
                </c:pt>
                <c:pt idx="3">
                  <c:v>Необеспечение безопасности работника - 2</c:v>
                </c:pt>
                <c:pt idx="4">
                  <c:v>Неудовлетворительная организация работ – 1 </c:v>
                </c:pt>
                <c:pt idx="5">
                  <c:v>Недостатки содержания душевой кабины - 1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0.02</c:v>
                </c:pt>
                <c:pt idx="1">
                  <c:v>0.02</c:v>
                </c:pt>
                <c:pt idx="2">
                  <c:v>0.01</c:v>
                </c:pt>
                <c:pt idx="3">
                  <c:v>0.02</c:v>
                </c:pt>
                <c:pt idx="4">
                  <c:v>0.01</c:v>
                </c:pt>
                <c:pt idx="5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351747097312132E-2"/>
          <c:y val="0.83164211300032087"/>
          <c:w val="0.93778297280369283"/>
          <c:h val="0.16835788699967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45 </a:t>
                    </a:r>
                    <a:r>
                      <a:rPr lang="ru-RU" baseline="0" dirty="0" smtClean="0"/>
                      <a:t>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43C-C940-BD69-3F9EAD57831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22 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43C-C940-BD69-3F9EAD578316}"/>
                </c:ext>
              </c:extLst>
            </c:dLbl>
            <c:dLbl>
              <c:idx val="2"/>
              <c:layout>
                <c:manualLayout>
                  <c:x val="9.7487752605862843E-2"/>
                  <c:y val="1.7463792670996868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33 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43C-C940-BD69-3F9EAD578316}"/>
                </c:ext>
              </c:extLst>
            </c:dLbl>
            <c:dLbl>
              <c:idx val="3"/>
              <c:layout>
                <c:manualLayout>
                  <c:x val="7.1609562318223741E-2"/>
                  <c:y val="-0.11919473940510865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7 %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3C-C940-BD69-3F9EAD57831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23 %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2D3-374D-BCDE-50F57B3C63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Падение пострадавших с высоты ( при разнице высот, с высоты собственного роста) - 4</c:v>
                </c:pt>
                <c:pt idx="1">
                  <c:v>Транспортные происшествия- 2</c:v>
                </c:pt>
                <c:pt idx="2">
                  <c:v>Воздействие движущихся механизмов, деталей и оборудования, предметов - 3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0.04</c:v>
                </c:pt>
                <c:pt idx="1">
                  <c:v>0.02</c:v>
                </c:pt>
                <c:pt idx="2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011678822702456E-2"/>
          <c:y val="0.77025722787170692"/>
          <c:w val="0.94350442066977491"/>
          <c:h val="0.21658886817216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0.46048</cdr:x>
      <cdr:y>0.13925</cdr:y>
    </cdr:from>
    <cdr:to>
      <cdr:x>0.54131</cdr:x>
      <cdr:y>0.21542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64D808AC-4B12-5540-AD35-2EC7DA80A399}"/>
            </a:ext>
          </a:extLst>
        </cdr:cNvPr>
        <cdr:cNvSpPr txBox="1"/>
      </cdr:nvSpPr>
      <cdr:spPr>
        <a:xfrm xmlns:a="http://schemas.openxmlformats.org/drawingml/2006/main">
          <a:off x="5500145" y="820849"/>
          <a:ext cx="965442" cy="449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solidFill>
                <a:schemeClr val="bg1"/>
              </a:solidFill>
              <a:latin typeface="Muller Narrow ExtraBold" pitchFamily="2" charset="0"/>
            </a:rPr>
            <a:t>22%</a:t>
          </a:r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0.32566</cdr:y>
    </cdr:from>
    <cdr:to>
      <cdr:x>0.09105</cdr:x>
      <cdr:y>0.40183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D0E632C9-3DB8-304F-A1C4-A51832082BE6}"/>
            </a:ext>
          </a:extLst>
        </cdr:cNvPr>
        <cdr:cNvSpPr txBox="1"/>
      </cdr:nvSpPr>
      <cdr:spPr>
        <a:xfrm xmlns:a="http://schemas.openxmlformats.org/drawingml/2006/main">
          <a:off x="-171450" y="1919740"/>
          <a:ext cx="1087533" cy="449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0.37318</cdr:x>
      <cdr:y>0.6869</cdr:y>
    </cdr:from>
    <cdr:to>
      <cdr:x>0.46248</cdr:x>
      <cdr:y>0.76569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7AB09988-1D5B-B74C-A693-F4BF27E6AABD}"/>
            </a:ext>
          </a:extLst>
        </cdr:cNvPr>
        <cdr:cNvSpPr txBox="1"/>
      </cdr:nvSpPr>
      <cdr:spPr>
        <a:xfrm xmlns:a="http://schemas.openxmlformats.org/drawingml/2006/main">
          <a:off x="4457370" y="4049285"/>
          <a:ext cx="1066631" cy="464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solidFill>
                <a:schemeClr val="bg1"/>
              </a:solidFill>
              <a:latin typeface="Muller Narrow ExtraBold" pitchFamily="2" charset="0"/>
            </a:rPr>
            <a:t>22</a:t>
          </a:r>
          <a:r>
            <a:rPr lang="en-US" sz="2000" b="1" i="0" dirty="0" smtClean="0">
              <a:solidFill>
                <a:schemeClr val="bg1"/>
              </a:solidFill>
              <a:latin typeface="Muller Narrow ExtraBold" pitchFamily="2" charset="0"/>
            </a:rPr>
            <a:t>%</a:t>
          </a:r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0.12099</cdr:y>
    </cdr:from>
    <cdr:to>
      <cdr:x>0.0998</cdr:x>
      <cdr:y>0.2313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CE3A2A40-7D20-A64B-AC6D-9694A7C06A2A}"/>
            </a:ext>
          </a:extLst>
        </cdr:cNvPr>
        <cdr:cNvSpPr txBox="1"/>
      </cdr:nvSpPr>
      <cdr:spPr>
        <a:xfrm xmlns:a="http://schemas.openxmlformats.org/drawingml/2006/main">
          <a:off x="0" y="713245"/>
          <a:ext cx="1192046" cy="65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tx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0.30059</cdr:x>
      <cdr:y>0.11765</cdr:y>
    </cdr:from>
    <cdr:to>
      <cdr:x>0.36754</cdr:x>
      <cdr:y>0.18068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xmlns="" id="{A14B97DD-AAA1-8B4B-917E-A340838246E6}"/>
            </a:ext>
          </a:extLst>
        </cdr:cNvPr>
        <cdr:cNvSpPr txBox="1"/>
      </cdr:nvSpPr>
      <cdr:spPr>
        <a:xfrm xmlns:a="http://schemas.openxmlformats.org/drawingml/2006/main">
          <a:off x="3590321" y="693535"/>
          <a:ext cx="799687" cy="371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solidFill>
                <a:schemeClr val="bg1"/>
              </a:solidFill>
              <a:latin typeface="Muller Narrow ExtraBold" pitchFamily="2" charset="0"/>
            </a:rPr>
            <a:t>12%</a:t>
          </a:r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0.0107</cdr:x>
      <cdr:y>0.02743</cdr:y>
    </cdr:from>
    <cdr:to>
      <cdr:x>0.09299</cdr:x>
      <cdr:y>0.11148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xmlns="" id="{980B7899-E9CC-4C46-949E-3688F8A132D1}"/>
            </a:ext>
          </a:extLst>
        </cdr:cNvPr>
        <cdr:cNvSpPr txBox="1"/>
      </cdr:nvSpPr>
      <cdr:spPr>
        <a:xfrm xmlns:a="http://schemas.openxmlformats.org/drawingml/2006/main">
          <a:off x="127748" y="161680"/>
          <a:ext cx="982901" cy="495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latin typeface="Muller Narrow ExtraBold" pitchFamily="2" charset="0"/>
            </a:rPr>
            <a:t> </a:t>
          </a:r>
          <a:endParaRPr lang="ru-RU" sz="2000" b="1" i="0" dirty="0"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0.17074</cdr:x>
      <cdr:y>0.34616</cdr:y>
    </cdr:from>
    <cdr:to>
      <cdr:x>0.24341</cdr:x>
      <cdr:y>0.45647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1027A94A-AA55-424B-8FB9-8E6518423EB9}"/>
            </a:ext>
          </a:extLst>
        </cdr:cNvPr>
        <cdr:cNvSpPr txBox="1"/>
      </cdr:nvSpPr>
      <cdr:spPr>
        <a:xfrm xmlns:a="http://schemas.openxmlformats.org/drawingml/2006/main">
          <a:off x="2039365" y="2040625"/>
          <a:ext cx="867996" cy="65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solidFill>
                <a:schemeClr val="bg1"/>
              </a:solidFill>
              <a:latin typeface="Muller Narrow ExtraBold" pitchFamily="2" charset="0"/>
            </a:rPr>
            <a:t>22</a:t>
          </a:r>
          <a:r>
            <a:rPr lang="en-US" sz="2000" b="1" i="0" dirty="0" smtClean="0">
              <a:solidFill>
                <a:schemeClr val="bg1"/>
              </a:solidFill>
              <a:latin typeface="Muller Narrow ExtraBold" pitchFamily="2" charset="0"/>
            </a:rPr>
            <a:t>%</a:t>
          </a:r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0.53037</cdr:x>
      <cdr:y>0.46749</cdr:y>
    </cdr:from>
    <cdr:to>
      <cdr:x>0.59017</cdr:x>
      <cdr:y>0.5778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1027A94A-AA55-424B-8FB9-8E6518423EB9}"/>
            </a:ext>
          </a:extLst>
        </cdr:cNvPr>
        <cdr:cNvSpPr txBox="1"/>
      </cdr:nvSpPr>
      <cdr:spPr>
        <a:xfrm xmlns:a="http://schemas.openxmlformats.org/drawingml/2006/main">
          <a:off x="6334946" y="2755865"/>
          <a:ext cx="714254" cy="65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>
              <a:solidFill>
                <a:schemeClr val="bg1"/>
              </a:solidFill>
              <a:latin typeface="Muller Narrow ExtraBold" pitchFamily="2" charset="0"/>
            </a:rPr>
            <a:t>2</a:t>
          </a:r>
          <a:r>
            <a:rPr lang="ru-RU" sz="2000" b="1" dirty="0" smtClean="0">
              <a:solidFill>
                <a:schemeClr val="bg1"/>
              </a:solidFill>
              <a:latin typeface="Muller Narrow ExtraBold" pitchFamily="2" charset="0"/>
            </a:rPr>
            <a:t>2</a:t>
          </a:r>
          <a:r>
            <a:rPr lang="en-US" sz="2000" b="1" i="0" dirty="0" smtClean="0">
              <a:solidFill>
                <a:schemeClr val="bg1"/>
              </a:solidFill>
              <a:latin typeface="Muller Narrow ExtraBold" pitchFamily="2" charset="0"/>
            </a:rPr>
            <a:t>%</a:t>
          </a:r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2450" y="1241425"/>
            <a:ext cx="569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E5FE43-CD68-C342-9095-2FE190F9DEAB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521672" y="2936099"/>
            <a:ext cx="10416328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6000" b="1" dirty="0">
                <a:solidFill>
                  <a:schemeClr val="bg1"/>
                </a:solidFill>
                <a:latin typeface="Muller Narrow ExtraBold" pitchFamily="2" charset="0"/>
              </a:rPr>
              <a:t>Мониторинг производственного травматизма с тяжелыми последствиями в организациях Мурманской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области</a:t>
            </a:r>
            <a:endParaRPr lang="ru-RU" sz="6000" b="1" dirty="0" smtClean="0">
              <a:solidFill>
                <a:schemeClr val="bg1"/>
              </a:solidFill>
              <a:latin typeface="Muller Narrow ExtraBold" pitchFamily="2" charset="0"/>
            </a:endParaRPr>
          </a:p>
          <a:p>
            <a:pPr>
              <a:lnSpc>
                <a:spcPts val="5599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за 6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месяцев 2020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года</a:t>
            </a:r>
            <a:endParaRPr lang="ru-RU" sz="6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Muller Narrow Light" pitchFamily="2" charset="0"/>
              </a:rPr>
              <a:t>ПРОИЗВОДСТВЕННЫЙ ТРАВМАТИЗМ В МУРМАНСКОЙ ОБЛАСТИ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0764718"/>
              </p:ext>
            </p:extLst>
          </p:nvPr>
        </p:nvGraphicFramePr>
        <p:xfrm>
          <a:off x="100014" y="879740"/>
          <a:ext cx="12015786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748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ЭКОНОМИЧЕСКОЙ ДЕЯТЕЛЬНОСТИ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8236020"/>
              </p:ext>
            </p:extLst>
          </p:nvPr>
        </p:nvGraphicFramePr>
        <p:xfrm>
          <a:off x="171450" y="777706"/>
          <a:ext cx="11944350" cy="589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3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ПРИЧИНАМ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3407946"/>
              </p:ext>
            </p:extLst>
          </p:nvPr>
        </p:nvGraphicFramePr>
        <p:xfrm>
          <a:off x="471488" y="879740"/>
          <a:ext cx="11158537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11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(ТИПАМ) ПРОИСШЕСТВИЙ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3433850"/>
              </p:ext>
            </p:extLst>
          </p:nvPr>
        </p:nvGraphicFramePr>
        <p:xfrm>
          <a:off x="0" y="879740"/>
          <a:ext cx="11630025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08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0" y="-43590"/>
            <a:ext cx="125498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Muller Narrow Light" pitchFamily="2" charset="0"/>
              </a:rPr>
              <a:t>ДИНАМИКА НЕСЧАСТНЫХ СЛУЧАЕВ НА ПРОИЗВОДСТВЕ С ТЯЖЕЛЫМИ ПОСЛЕДСТВИЯМИ </a:t>
            </a:r>
            <a:r>
              <a:rPr lang="en-US" sz="2600" dirty="0">
                <a:latin typeface="Muller Narrow Light" pitchFamily="2" charset="0"/>
              </a:rPr>
              <a:t>           </a:t>
            </a:r>
            <a:r>
              <a:rPr lang="ru-RU" sz="2600" dirty="0">
                <a:latin typeface="Muller Narrow Light" pitchFamily="2" charset="0"/>
              </a:rPr>
              <a:t>В СРАВНЕНИИ С </a:t>
            </a:r>
            <a:r>
              <a:rPr lang="ru-RU" sz="2600" dirty="0" smtClean="0">
                <a:latin typeface="Muller Narrow Light" pitchFamily="2" charset="0"/>
              </a:rPr>
              <a:t>2016 </a:t>
            </a:r>
            <a:r>
              <a:rPr lang="ru-RU" sz="2600" dirty="0">
                <a:latin typeface="Muller Narrow Light" pitchFamily="2" charset="0"/>
              </a:rPr>
              <a:t>– </a:t>
            </a:r>
            <a:r>
              <a:rPr lang="ru-RU" sz="2600" dirty="0" smtClean="0">
                <a:latin typeface="Muller Narrow Light" pitchFamily="2" charset="0"/>
              </a:rPr>
              <a:t>2019 </a:t>
            </a:r>
            <a:r>
              <a:rPr lang="ru-RU" sz="2600" dirty="0" err="1">
                <a:latin typeface="Muller Narrow Light" pitchFamily="2" charset="0"/>
              </a:rPr>
              <a:t>гг</a:t>
            </a:r>
            <a:r>
              <a:rPr lang="en-US" sz="2600" dirty="0">
                <a:latin typeface="Muller Narrow Light" pitchFamily="2" charset="0"/>
              </a:rPr>
              <a:t>.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A3C43F8-8A9B-DF43-AB32-13D6C5DA7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46513"/>
              </p:ext>
            </p:extLst>
          </p:nvPr>
        </p:nvGraphicFramePr>
        <p:xfrm>
          <a:off x="484484" y="1165489"/>
          <a:ext cx="11645605" cy="550701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29121">
                  <a:extLst>
                    <a:ext uri="{9D8B030D-6E8A-4147-A177-3AD203B41FA5}">
                      <a16:colId xmlns:a16="http://schemas.microsoft.com/office/drawing/2014/main" xmlns="" val="3124924113"/>
                    </a:ext>
                  </a:extLst>
                </a:gridCol>
                <a:gridCol w="2329121">
                  <a:extLst>
                    <a:ext uri="{9D8B030D-6E8A-4147-A177-3AD203B41FA5}">
                      <a16:colId xmlns:a16="http://schemas.microsoft.com/office/drawing/2014/main" xmlns="" val="215260258"/>
                    </a:ext>
                  </a:extLst>
                </a:gridCol>
                <a:gridCol w="2329121">
                  <a:extLst>
                    <a:ext uri="{9D8B030D-6E8A-4147-A177-3AD203B41FA5}">
                      <a16:colId xmlns:a16="http://schemas.microsoft.com/office/drawing/2014/main" xmlns="" val="1139690700"/>
                    </a:ext>
                  </a:extLst>
                </a:gridCol>
                <a:gridCol w="2329121">
                  <a:extLst>
                    <a:ext uri="{9D8B030D-6E8A-4147-A177-3AD203B41FA5}">
                      <a16:colId xmlns:a16="http://schemas.microsoft.com/office/drawing/2014/main" xmlns="" val="1057909463"/>
                    </a:ext>
                  </a:extLst>
                </a:gridCol>
                <a:gridCol w="2329121">
                  <a:extLst>
                    <a:ext uri="{9D8B030D-6E8A-4147-A177-3AD203B41FA5}">
                      <a16:colId xmlns:a16="http://schemas.microsoft.com/office/drawing/2014/main" xmlns="" val="3305628439"/>
                    </a:ext>
                  </a:extLst>
                </a:gridCol>
              </a:tblGrid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0191365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Общее количество несчастных случаев с тяжелыми последствиями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86581650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несчастных случаев со смертельным исходом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69096092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групповых несчастных случаев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61656796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тяжелых несчастных случаев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3375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12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55152D-456C-5E4D-9F23-F91BF730ABA5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7199" b="1" dirty="0">
                <a:solidFill>
                  <a:schemeClr val="bg1"/>
                </a:solidFill>
                <a:latin typeface="Muller Narrow ExtraBold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2707</TotalTime>
  <Words>147</Words>
  <Application>Microsoft Office PowerPoint</Application>
  <PresentationFormat>Произвольный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user</cp:lastModifiedBy>
  <cp:revision>170</cp:revision>
  <cp:lastPrinted>2020-07-03T12:03:06Z</cp:lastPrinted>
  <dcterms:created xsi:type="dcterms:W3CDTF">2019-09-18T12:34:40Z</dcterms:created>
  <dcterms:modified xsi:type="dcterms:W3CDTF">2020-07-03T12:23:16Z</dcterms:modified>
</cp:coreProperties>
</file>