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colors2.xml" ContentType="application/vnd.ms-office.chartcolorstyle+xml"/>
  <Override PartName="/ppt/charts/style2.xml" ContentType="application/vnd.ms-office.chart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9"/>
  </p:notesMasterIdLst>
  <p:sldIdLst>
    <p:sldId id="256" r:id="rId2"/>
    <p:sldId id="266" r:id="rId3"/>
    <p:sldId id="267" r:id="rId4"/>
    <p:sldId id="268" r:id="rId5"/>
    <p:sldId id="269" r:id="rId6"/>
    <p:sldId id="270" r:id="rId7"/>
    <p:sldId id="258" r:id="rId8"/>
  </p:sldIdLst>
  <p:sldSz cx="12239625" cy="71993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67">
          <p15:clr>
            <a:srgbClr val="A4A3A4"/>
          </p15:clr>
        </p15:guide>
        <p15:guide id="2" pos="38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C8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4"/>
    <p:restoredTop sz="94700"/>
  </p:normalViewPr>
  <p:slideViewPr>
    <p:cSldViewPr snapToGrid="0" snapToObjects="1">
      <p:cViewPr>
        <p:scale>
          <a:sx n="82" d="100"/>
          <a:sy n="82" d="100"/>
        </p:scale>
        <p:origin x="-1722" y="-618"/>
      </p:cViewPr>
      <p:guideLst>
        <p:guide orient="horz" pos="2267"/>
        <p:guide pos="38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Relationship Id="rId4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Общее количество несчастных случаев с тяжелыми </a:t>
            </a:r>
            <a:r>
              <a:rPr lang="ru-RU" dirty="0" smtClean="0"/>
              <a:t>последствиями составило 42</a:t>
            </a:r>
            <a:endParaRPr lang="ru-RU" dirty="0"/>
          </a:p>
        </c:rich>
      </c:tx>
      <c:layout>
        <c:manualLayout>
          <c:xMode val="edge"/>
          <c:yMode val="edge"/>
          <c:x val="0.11472050184648762"/>
          <c:y val="1.7538538608175409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Общее количество несчастных случаев с тяжелыми последствиями составило 19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3C-C940-BD69-3F9EAD578316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3C-C940-BD69-3F9EAD578316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43C-C940-BD69-3F9EAD578316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43C-C940-BD69-3F9EAD578316}"/>
              </c:ext>
            </c:extLst>
          </c:dPt>
          <c:dLbls>
            <c:dLbl>
              <c:idx val="0"/>
              <c:layout>
                <c:manualLayout>
                  <c:x val="-5.0034596155424209E-2"/>
                  <c:y val="7.685349640951935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43C-C940-BD69-3F9EAD578316}"/>
                </c:ext>
              </c:extLst>
            </c:dLbl>
            <c:dLbl>
              <c:idx val="1"/>
              <c:layout>
                <c:manualLayout>
                  <c:x val="-0.12982421624353163"/>
                  <c:y val="-0.1758274746385999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10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43C-C940-BD69-3F9EAD578316}"/>
                </c:ext>
              </c:extLst>
            </c:dLbl>
            <c:dLbl>
              <c:idx val="2"/>
              <c:layout>
                <c:manualLayout>
                  <c:x val="2.0407903403073257E-2"/>
                  <c:y val="-0.2696558942177544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43C-C940-BD69-3F9EAD578316}"/>
                </c:ext>
              </c:extLst>
            </c:dLbl>
            <c:dLbl>
              <c:idx val="3"/>
              <c:layout>
                <c:manualLayout>
                  <c:x val="0.11503200872585446"/>
                  <c:y val="2.3968760686468066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17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43C-C940-BD69-3F9EAD5783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uller Narrow ExtraBold" pitchFamily="2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Связанные с производством</c:v>
                </c:pt>
                <c:pt idx="1">
                  <c:v>Расследование не завершено</c:v>
                </c:pt>
                <c:pt idx="2">
                  <c:v>Не связанные с производством по результатам расследования</c:v>
                </c:pt>
                <c:pt idx="3">
                  <c:v>Не учитываются в Мурманской области (организации зарегистрированы в др. субъектах РФ)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</c:v>
                </c:pt>
                <c:pt idx="1">
                  <c:v>10</c:v>
                </c:pt>
                <c:pt idx="2">
                  <c:v>6</c:v>
                </c:pt>
                <c:pt idx="3">
                  <c:v>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3C-C940-BD69-3F9EAD57831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uller Narrow Light" pitchFamily="2" charset="0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6.042977843392805E-2"/>
          <c:w val="0.76724802940302317"/>
          <c:h val="0.8769322972672901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3C-C940-BD69-3F9EAD57831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3C-C940-BD69-3F9EAD57831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43C-C940-BD69-3F9EAD57831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43C-C940-BD69-3F9EAD57831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6E5F-8447-848A-F5661249AB4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E5F-8447-848A-F5661249AB47}"/>
              </c:ext>
            </c:extLst>
          </c:dPt>
          <c:dLbls>
            <c:delete val="1"/>
          </c:dLbls>
          <c:cat>
            <c:strRef>
              <c:f>Лист1!$A$2:$A$8</c:f>
              <c:strCache>
                <c:ptCount val="5"/>
                <c:pt idx="0">
                  <c:v>Рыболовство - 2</c:v>
                </c:pt>
                <c:pt idx="1">
                  <c:v>Образование - 2</c:v>
                </c:pt>
                <c:pt idx="2">
                  <c:v>Торговля - 2</c:v>
                </c:pt>
                <c:pt idx="3">
                  <c:v>Жилищно-коммунальное хозяйство - 3</c:v>
                </c:pt>
                <c:pt idx="4">
                  <c:v>Здравоохранение - 1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0.02</c:v>
                </c:pt>
                <c:pt idx="1">
                  <c:v>0.02</c:v>
                </c:pt>
                <c:pt idx="2">
                  <c:v>0.02</c:v>
                </c:pt>
                <c:pt idx="3">
                  <c:v>0.03</c:v>
                </c:pt>
                <c:pt idx="4">
                  <c:v>0.01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3C-C940-BD69-3F9EAD57831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Исход нс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5"/>
                <c:pt idx="0">
                  <c:v>Рыболовство - 2</c:v>
                </c:pt>
                <c:pt idx="1">
                  <c:v>Образование - 2</c:v>
                </c:pt>
                <c:pt idx="2">
                  <c:v>Торговля - 2</c:v>
                </c:pt>
                <c:pt idx="3">
                  <c:v>Жилищно-коммунальное хозяйство - 3</c:v>
                </c:pt>
                <c:pt idx="4">
                  <c:v>Здравоохранение - 1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E5F-8447-848A-F5661249AB4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5"/>
        <c:delete val="1"/>
      </c:legendEntry>
      <c:legendEntry>
        <c:idx val="6"/>
        <c:delete val="1"/>
      </c:legendEntry>
      <c:layout>
        <c:manualLayout>
          <c:xMode val="edge"/>
          <c:yMode val="edge"/>
          <c:x val="0.65508822162779901"/>
          <c:y val="7.9272385657586278E-2"/>
          <c:w val="0.32896281505481673"/>
          <c:h val="0.78328720094738058"/>
        </c:manualLayout>
      </c:layout>
      <c:overlay val="0"/>
      <c:txPr>
        <a:bodyPr/>
        <a:lstStyle/>
        <a:p>
          <a:pPr>
            <a:defRPr sz="1900" baseline="0"/>
          </a:pPr>
          <a:endParaRPr lang="ru-RU"/>
        </a:p>
      </c:txPr>
    </c:legend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3C-C940-BD69-3F9EAD57831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3C-C940-BD69-3F9EAD57831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43C-C940-BD69-3F9EAD57831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43C-C940-BD69-3F9EAD57831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A2D3-374D-BCDE-50F57B3C63B1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22 </a:t>
                    </a:r>
                    <a:r>
                      <a:rPr lang="ru-RU" baseline="0" dirty="0" smtClean="0"/>
                      <a:t>%</a:t>
                    </a:r>
                    <a:endParaRPr lang="en-US" baseline="0" dirty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043C-C940-BD69-3F9EAD578316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
</a:t>
                    </a:r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22</a:t>
                    </a:r>
                    <a:r>
                      <a:rPr lang="ru-RU" baseline="0" dirty="0" smtClean="0"/>
                      <a:t> </a:t>
                    </a:r>
                    <a:r>
                      <a:rPr lang="ru-RU" baseline="0" dirty="0" smtClean="0"/>
                      <a:t>%</a:t>
                    </a:r>
                    <a:endParaRPr lang="en-US" baseline="0" dirty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43C-C940-BD69-3F9EAD578316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baseline="0" dirty="0" smtClean="0"/>
                      <a:t> </a:t>
                    </a:r>
                    <a:r>
                      <a:rPr lang="ru-RU" baseline="0" dirty="0" smtClean="0"/>
                      <a:t>11%</a:t>
                    </a:r>
                    <a:endParaRPr lang="en-US" baseline="0" dirty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43C-C940-BD69-3F9EAD578316}"/>
                </c:ext>
              </c:extLst>
            </c:dLbl>
            <c:dLbl>
              <c:idx val="3"/>
              <c:layout>
                <c:manualLayout>
                  <c:x val="8.7897992362260396E-2"/>
                  <c:y val="-0.18774315086405785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
</a:t>
                    </a:r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22</a:t>
                    </a:r>
                    <a:r>
                      <a:rPr lang="ru-RU" baseline="0" dirty="0" smtClean="0"/>
                      <a:t> </a:t>
                    </a:r>
                    <a:r>
                      <a:rPr lang="ru-RU" baseline="0" dirty="0" smtClean="0"/>
                      <a:t>%</a:t>
                    </a:r>
                    <a:endParaRPr lang="en-US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43C-C940-BD69-3F9EAD578316}"/>
                </c:ext>
              </c:extLst>
            </c:dLbl>
            <c:dLbl>
              <c:idx val="4"/>
              <c:layout>
                <c:manualLayout>
                  <c:x val="8.932550924910676E-2"/>
                  <c:y val="3.9318434436851511E-3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
</a:t>
                    </a:r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11</a:t>
                    </a:r>
                    <a:r>
                      <a:rPr lang="ru-RU" baseline="0" dirty="0" smtClean="0"/>
                      <a:t> </a:t>
                    </a:r>
                    <a:r>
                      <a:rPr lang="ru-RU" baseline="0" dirty="0" smtClean="0"/>
                      <a:t>%</a:t>
                    </a:r>
                    <a:endParaRPr lang="en-US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A2D3-374D-BCDE-50F57B3C63B1}"/>
                </c:ext>
              </c:extLst>
            </c:dLbl>
            <c:dLbl>
              <c:idx val="5"/>
              <c:layout>
                <c:manualLayout>
                  <c:x val="5.2541923730682616E-2"/>
                  <c:y val="3.1124001093051469E-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
11%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Muller Narrow ExtraBold" pitchFamily="2" charset="0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Нарушенте ПДД - 2</c:v>
                </c:pt>
                <c:pt idx="1">
                  <c:v>Ухудшение состояния здоровья - 2</c:v>
                </c:pt>
                <c:pt idx="2">
                  <c:v>Конструктивные особенности защитной маски - 1</c:v>
                </c:pt>
                <c:pt idx="3">
                  <c:v>Необеспечение безопасности работника - 2</c:v>
                </c:pt>
                <c:pt idx="4">
                  <c:v>Неудовлетворительная организация работ – 1 </c:v>
                </c:pt>
                <c:pt idx="5">
                  <c:v>Недостатки содержания душевой кабины - 1</c:v>
                </c:pt>
              </c:strCache>
            </c:strRef>
          </c:cat>
          <c:val>
            <c:numRef>
              <c:f>Лист1!$B$2:$B$7</c:f>
              <c:numCache>
                <c:formatCode>0%</c:formatCode>
                <c:ptCount val="6"/>
                <c:pt idx="0">
                  <c:v>0.02</c:v>
                </c:pt>
                <c:pt idx="1">
                  <c:v>0.02</c:v>
                </c:pt>
                <c:pt idx="2">
                  <c:v>0.01</c:v>
                </c:pt>
                <c:pt idx="3">
                  <c:v>0.02</c:v>
                </c:pt>
                <c:pt idx="4">
                  <c:v>0.01</c:v>
                </c:pt>
                <c:pt idx="5">
                  <c:v>0.01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3C-C940-BD69-3F9EAD57831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1351747097312132E-2"/>
          <c:y val="0.83164211300032087"/>
          <c:w val="0.93778297280369283"/>
          <c:h val="0.16835788699967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7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uller Narrow Light" pitchFamily="2" charset="0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3C-C940-BD69-3F9EAD57831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3C-C940-BD69-3F9EAD57831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43C-C940-BD69-3F9EAD57831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43C-C940-BD69-3F9EAD57831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A2D3-374D-BCDE-50F57B3C63B1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baseline="0" dirty="0" smtClean="0"/>
                      <a:t>45 </a:t>
                    </a:r>
                    <a:r>
                      <a:rPr lang="ru-RU" baseline="0" dirty="0" smtClean="0"/>
                      <a:t>%</a:t>
                    </a:r>
                    <a:endParaRPr lang="en-US" baseline="0" dirty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043C-C940-BD69-3F9EAD578316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22 </a:t>
                    </a:r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%</a:t>
                    </a:r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43C-C940-BD69-3F9EAD578316}"/>
                </c:ext>
              </c:extLst>
            </c:dLbl>
            <c:dLbl>
              <c:idx val="2"/>
              <c:layout>
                <c:manualLayout>
                  <c:x val="9.7487752605862843E-2"/>
                  <c:y val="1.7463792670996868E-2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33 </a:t>
                    </a:r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%</a:t>
                    </a:r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43C-C940-BD69-3F9EAD578316}"/>
                </c:ext>
              </c:extLst>
            </c:dLbl>
            <c:dLbl>
              <c:idx val="3"/>
              <c:layout>
                <c:manualLayout>
                  <c:x val="7.1609562318223741E-2"/>
                  <c:y val="-0.11919473940510865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7 %</a:t>
                    </a:r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43C-C940-BD69-3F9EAD578316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23 %</a:t>
                    </a:r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A2D3-374D-BCDE-50F57B3C63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Muller Narrow ExtraBold" pitchFamily="2" charset="0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Падение пострадавших с высоты ( при разнице высот, с высоты собственного роста) - 4</c:v>
                </c:pt>
                <c:pt idx="1">
                  <c:v>Транспортные происшествия- 2</c:v>
                </c:pt>
                <c:pt idx="2">
                  <c:v>Воздействие движущихся механизмов, деталей и оборудования, предметов - 3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0.04</c:v>
                </c:pt>
                <c:pt idx="1">
                  <c:v>0.02</c:v>
                </c:pt>
                <c:pt idx="2">
                  <c:v>0.03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3C-C940-BD69-3F9EAD57831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7011678822702456E-2"/>
          <c:y val="0.77025722787170692"/>
          <c:w val="0.94350442066977491"/>
          <c:h val="0.216588868172161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uller Narrow Light" pitchFamily="2" charset="0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0.46048</cdr:x>
      <cdr:y>0.13925</cdr:y>
    </cdr:from>
    <cdr:to>
      <cdr:x>0.54131</cdr:x>
      <cdr:y>0.21542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64D808AC-4B12-5540-AD35-2EC7DA80A399}"/>
            </a:ext>
          </a:extLst>
        </cdr:cNvPr>
        <cdr:cNvSpPr txBox="1"/>
      </cdr:nvSpPr>
      <cdr:spPr>
        <a:xfrm xmlns:a="http://schemas.openxmlformats.org/drawingml/2006/main">
          <a:off x="5500145" y="820849"/>
          <a:ext cx="965442" cy="4490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i="0" dirty="0" smtClean="0">
              <a:solidFill>
                <a:schemeClr val="bg1"/>
              </a:solidFill>
              <a:latin typeface="Muller Narrow ExtraBold" pitchFamily="2" charset="0"/>
            </a:rPr>
            <a:t>22%</a:t>
          </a:r>
          <a:endParaRPr lang="ru-RU" sz="2000" b="1" i="0" dirty="0">
            <a:solidFill>
              <a:schemeClr val="bg1"/>
            </a:solidFill>
            <a:latin typeface="Muller Narrow ExtraBold" pitchFamily="2" charset="0"/>
          </a:endParaRPr>
        </a:p>
      </cdr:txBody>
    </cdr:sp>
  </cdr:relSizeAnchor>
  <cdr:relSizeAnchor xmlns:cdr="http://schemas.openxmlformats.org/drawingml/2006/chartDrawing">
    <cdr:from>
      <cdr:x>0</cdr:x>
      <cdr:y>0.32566</cdr:y>
    </cdr:from>
    <cdr:to>
      <cdr:x>0.09105</cdr:x>
      <cdr:y>0.40183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xmlns="" id="{D0E632C9-3DB8-304F-A1C4-A51832082BE6}"/>
            </a:ext>
          </a:extLst>
        </cdr:cNvPr>
        <cdr:cNvSpPr txBox="1"/>
      </cdr:nvSpPr>
      <cdr:spPr>
        <a:xfrm xmlns:a="http://schemas.openxmlformats.org/drawingml/2006/main">
          <a:off x="-171450" y="1919740"/>
          <a:ext cx="1087533" cy="4490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2000" b="1" i="0" dirty="0">
            <a:latin typeface="Muller Narrow ExtraBold" pitchFamily="2" charset="0"/>
          </a:endParaRPr>
        </a:p>
      </cdr:txBody>
    </cdr:sp>
  </cdr:relSizeAnchor>
  <cdr:relSizeAnchor xmlns:cdr="http://schemas.openxmlformats.org/drawingml/2006/chartDrawing">
    <cdr:from>
      <cdr:x>0.37318</cdr:x>
      <cdr:y>0.6869</cdr:y>
    </cdr:from>
    <cdr:to>
      <cdr:x>0.46248</cdr:x>
      <cdr:y>0.76569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xmlns="" id="{7AB09988-1D5B-B74C-A693-F4BF27E6AABD}"/>
            </a:ext>
          </a:extLst>
        </cdr:cNvPr>
        <cdr:cNvSpPr txBox="1"/>
      </cdr:nvSpPr>
      <cdr:spPr>
        <a:xfrm xmlns:a="http://schemas.openxmlformats.org/drawingml/2006/main">
          <a:off x="4457370" y="4049285"/>
          <a:ext cx="1066631" cy="4644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i="0" dirty="0" smtClean="0">
              <a:solidFill>
                <a:schemeClr val="bg1"/>
              </a:solidFill>
              <a:latin typeface="Muller Narrow ExtraBold" pitchFamily="2" charset="0"/>
            </a:rPr>
            <a:t>22</a:t>
          </a:r>
          <a:r>
            <a:rPr lang="en-US" sz="2000" b="1" i="0" dirty="0" smtClean="0">
              <a:solidFill>
                <a:schemeClr val="bg1"/>
              </a:solidFill>
              <a:latin typeface="Muller Narrow ExtraBold" pitchFamily="2" charset="0"/>
            </a:rPr>
            <a:t>%</a:t>
          </a:r>
          <a:endParaRPr lang="ru-RU" sz="2000" b="1" i="0" dirty="0">
            <a:solidFill>
              <a:schemeClr val="bg1"/>
            </a:solidFill>
            <a:latin typeface="Muller Narrow ExtraBold" pitchFamily="2" charset="0"/>
          </a:endParaRPr>
        </a:p>
      </cdr:txBody>
    </cdr:sp>
  </cdr:relSizeAnchor>
  <cdr:relSizeAnchor xmlns:cdr="http://schemas.openxmlformats.org/drawingml/2006/chartDrawing">
    <cdr:from>
      <cdr:x>0</cdr:x>
      <cdr:y>0.12099</cdr:y>
    </cdr:from>
    <cdr:to>
      <cdr:x>0.0998</cdr:x>
      <cdr:y>0.2313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xmlns="" id="{CE3A2A40-7D20-A64B-AC6D-9694A7C06A2A}"/>
            </a:ext>
          </a:extLst>
        </cdr:cNvPr>
        <cdr:cNvSpPr txBox="1"/>
      </cdr:nvSpPr>
      <cdr:spPr>
        <a:xfrm xmlns:a="http://schemas.openxmlformats.org/drawingml/2006/main">
          <a:off x="0" y="713245"/>
          <a:ext cx="1192046" cy="6502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2000" b="1" i="0" dirty="0">
            <a:solidFill>
              <a:schemeClr val="tx1"/>
            </a:solidFill>
            <a:latin typeface="Muller Narrow ExtraBold" pitchFamily="2" charset="0"/>
          </a:endParaRPr>
        </a:p>
      </cdr:txBody>
    </cdr:sp>
  </cdr:relSizeAnchor>
  <cdr:relSizeAnchor xmlns:cdr="http://schemas.openxmlformats.org/drawingml/2006/chartDrawing">
    <cdr:from>
      <cdr:x>0.30059</cdr:x>
      <cdr:y>0.11765</cdr:y>
    </cdr:from>
    <cdr:to>
      <cdr:x>0.36754</cdr:x>
      <cdr:y>0.18068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xmlns="" id="{A14B97DD-AAA1-8B4B-917E-A340838246E6}"/>
            </a:ext>
          </a:extLst>
        </cdr:cNvPr>
        <cdr:cNvSpPr txBox="1"/>
      </cdr:nvSpPr>
      <cdr:spPr>
        <a:xfrm xmlns:a="http://schemas.openxmlformats.org/drawingml/2006/main">
          <a:off x="3590321" y="693535"/>
          <a:ext cx="799687" cy="3715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i="0" dirty="0" smtClean="0">
              <a:solidFill>
                <a:schemeClr val="bg1"/>
              </a:solidFill>
              <a:latin typeface="Muller Narrow ExtraBold" pitchFamily="2" charset="0"/>
            </a:rPr>
            <a:t>12%</a:t>
          </a:r>
          <a:endParaRPr lang="ru-RU" sz="2000" b="1" i="0" dirty="0">
            <a:solidFill>
              <a:schemeClr val="bg1"/>
            </a:solidFill>
            <a:latin typeface="Muller Narrow ExtraBold" pitchFamily="2" charset="0"/>
          </a:endParaRPr>
        </a:p>
      </cdr:txBody>
    </cdr:sp>
  </cdr:relSizeAnchor>
  <cdr:relSizeAnchor xmlns:cdr="http://schemas.openxmlformats.org/drawingml/2006/chartDrawing">
    <cdr:from>
      <cdr:x>0.0107</cdr:x>
      <cdr:y>0.02743</cdr:y>
    </cdr:from>
    <cdr:to>
      <cdr:x>0.09299</cdr:x>
      <cdr:y>0.11148</cdr:y>
    </cdr:to>
    <cdr:sp macro="" textlink="">
      <cdr:nvSpPr>
        <cdr:cNvPr id="7" name="TextBox 6">
          <a:extLst xmlns:a="http://schemas.openxmlformats.org/drawingml/2006/main">
            <a:ext uri="{FF2B5EF4-FFF2-40B4-BE49-F238E27FC236}">
              <a16:creationId xmlns:a16="http://schemas.microsoft.com/office/drawing/2014/main" xmlns="" id="{980B7899-E9CC-4C46-949E-3688F8A132D1}"/>
            </a:ext>
          </a:extLst>
        </cdr:cNvPr>
        <cdr:cNvSpPr txBox="1"/>
      </cdr:nvSpPr>
      <cdr:spPr>
        <a:xfrm xmlns:a="http://schemas.openxmlformats.org/drawingml/2006/main">
          <a:off x="127748" y="161680"/>
          <a:ext cx="982901" cy="4954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i="0" dirty="0" smtClean="0">
              <a:latin typeface="Muller Narrow ExtraBold" pitchFamily="2" charset="0"/>
            </a:rPr>
            <a:t> </a:t>
          </a:r>
          <a:endParaRPr lang="ru-RU" sz="2000" b="1" i="0" dirty="0">
            <a:latin typeface="Muller Narrow ExtraBold" pitchFamily="2" charset="0"/>
          </a:endParaRPr>
        </a:p>
      </cdr:txBody>
    </cdr:sp>
  </cdr:relSizeAnchor>
  <cdr:relSizeAnchor xmlns:cdr="http://schemas.openxmlformats.org/drawingml/2006/chartDrawing">
    <cdr:from>
      <cdr:x>0.17074</cdr:x>
      <cdr:y>0.34616</cdr:y>
    </cdr:from>
    <cdr:to>
      <cdr:x>0.24341</cdr:x>
      <cdr:y>0.45647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xmlns="" id="{1027A94A-AA55-424B-8FB9-8E6518423EB9}"/>
            </a:ext>
          </a:extLst>
        </cdr:cNvPr>
        <cdr:cNvSpPr txBox="1"/>
      </cdr:nvSpPr>
      <cdr:spPr>
        <a:xfrm xmlns:a="http://schemas.openxmlformats.org/drawingml/2006/main">
          <a:off x="2039365" y="2040625"/>
          <a:ext cx="867996" cy="6502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i="0" dirty="0" smtClean="0">
              <a:solidFill>
                <a:schemeClr val="bg1"/>
              </a:solidFill>
              <a:latin typeface="Muller Narrow ExtraBold" pitchFamily="2" charset="0"/>
            </a:rPr>
            <a:t>22</a:t>
          </a:r>
          <a:r>
            <a:rPr lang="en-US" sz="2000" b="1" i="0" dirty="0" smtClean="0">
              <a:solidFill>
                <a:schemeClr val="bg1"/>
              </a:solidFill>
              <a:latin typeface="Muller Narrow ExtraBold" pitchFamily="2" charset="0"/>
            </a:rPr>
            <a:t>%</a:t>
          </a:r>
          <a:endParaRPr lang="ru-RU" sz="2000" b="1" i="0" dirty="0">
            <a:solidFill>
              <a:schemeClr val="bg1"/>
            </a:solidFill>
            <a:latin typeface="Muller Narrow ExtraBold" pitchFamily="2" charset="0"/>
          </a:endParaRPr>
        </a:p>
      </cdr:txBody>
    </cdr:sp>
  </cdr:relSizeAnchor>
  <cdr:relSizeAnchor xmlns:cdr="http://schemas.openxmlformats.org/drawingml/2006/chartDrawing">
    <cdr:from>
      <cdr:x>0.53037</cdr:x>
      <cdr:y>0.46749</cdr:y>
    </cdr:from>
    <cdr:to>
      <cdr:x>0.59017</cdr:x>
      <cdr:y>0.5778</cdr:y>
    </cdr:to>
    <cdr:sp macro="" textlink="">
      <cdr:nvSpPr>
        <cdr:cNvPr id="9" name="TextBox 1">
          <a:extLst xmlns:a="http://schemas.openxmlformats.org/drawingml/2006/main">
            <a:ext uri="{FF2B5EF4-FFF2-40B4-BE49-F238E27FC236}">
              <a16:creationId xmlns="" xmlns:a16="http://schemas.microsoft.com/office/drawing/2014/main" xmlns:lc="http://schemas.openxmlformats.org/drawingml/2006/lockedCanvas" id="{1027A94A-AA55-424B-8FB9-8E6518423EB9}"/>
            </a:ext>
          </a:extLst>
        </cdr:cNvPr>
        <cdr:cNvSpPr txBox="1"/>
      </cdr:nvSpPr>
      <cdr:spPr>
        <a:xfrm xmlns:a="http://schemas.openxmlformats.org/drawingml/2006/main">
          <a:off x="6334946" y="2755865"/>
          <a:ext cx="714254" cy="6502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000" b="1" dirty="0">
              <a:solidFill>
                <a:schemeClr val="bg1"/>
              </a:solidFill>
              <a:latin typeface="Muller Narrow ExtraBold" pitchFamily="2" charset="0"/>
            </a:rPr>
            <a:t>2</a:t>
          </a:r>
          <a:r>
            <a:rPr lang="ru-RU" sz="2000" b="1" dirty="0" smtClean="0">
              <a:solidFill>
                <a:schemeClr val="bg1"/>
              </a:solidFill>
              <a:latin typeface="Muller Narrow ExtraBold" pitchFamily="2" charset="0"/>
            </a:rPr>
            <a:t>2</a:t>
          </a:r>
          <a:r>
            <a:rPr lang="en-US" sz="2000" b="1" i="0" dirty="0" smtClean="0">
              <a:solidFill>
                <a:schemeClr val="bg1"/>
              </a:solidFill>
              <a:latin typeface="Muller Narrow ExtraBold" pitchFamily="2" charset="0"/>
            </a:rPr>
            <a:t>%</a:t>
          </a:r>
          <a:endParaRPr lang="ru-RU" sz="2000" b="1" i="0" dirty="0">
            <a:solidFill>
              <a:schemeClr val="bg1"/>
            </a:solidFill>
            <a:latin typeface="Muller Narrow ExtraBold" pitchFamily="2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082EF-BA8F-1D4E-82E9-CEC4553B62CD}" type="datetimeFigureOut">
              <a:rPr lang="ru-RU" smtClean="0"/>
              <a:pPr/>
              <a:t>03.07.2020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52450" y="1241425"/>
            <a:ext cx="56927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2D45D-5942-6A46-ADA1-0B5F8B01E5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06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309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617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926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234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1543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851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16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4468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9953" y="1178222"/>
            <a:ext cx="9179719" cy="2506427"/>
          </a:xfrm>
        </p:spPr>
        <p:txBody>
          <a:bodyPr anchor="b"/>
          <a:lstStyle>
            <a:lvl1pPr algn="ctr"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9953" y="3781306"/>
            <a:ext cx="9179719" cy="1738167"/>
          </a:xfrm>
        </p:spPr>
        <p:txBody>
          <a:bodyPr/>
          <a:lstStyle>
            <a:lvl1pPr marL="0" indent="0" algn="ctr">
              <a:buNone/>
              <a:defRPr sz="2409"/>
            </a:lvl1pPr>
            <a:lvl2pPr marL="458983" indent="0" algn="ctr">
              <a:buNone/>
              <a:defRPr sz="2008"/>
            </a:lvl2pPr>
            <a:lvl3pPr marL="917966" indent="0" algn="ctr">
              <a:buNone/>
              <a:defRPr sz="1807"/>
            </a:lvl3pPr>
            <a:lvl4pPr marL="1376949" indent="0" algn="ctr">
              <a:buNone/>
              <a:defRPr sz="1606"/>
            </a:lvl4pPr>
            <a:lvl5pPr marL="1835932" indent="0" algn="ctr">
              <a:buNone/>
              <a:defRPr sz="1606"/>
            </a:lvl5pPr>
            <a:lvl6pPr marL="2294915" indent="0" algn="ctr">
              <a:buNone/>
              <a:defRPr sz="1606"/>
            </a:lvl6pPr>
            <a:lvl7pPr marL="2753898" indent="0" algn="ctr">
              <a:buNone/>
              <a:defRPr sz="1606"/>
            </a:lvl7pPr>
            <a:lvl8pPr marL="3212882" indent="0" algn="ctr">
              <a:buNone/>
              <a:defRPr sz="1606"/>
            </a:lvl8pPr>
            <a:lvl9pPr marL="3671865" indent="0" algn="ctr">
              <a:buNone/>
              <a:defRPr sz="1606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136D5-D654-D24E-A672-F046D980ACFC}" type="datetime1">
              <a:rPr lang="ru-RU" smtClean="0"/>
              <a:pPr/>
              <a:t>03.07.2020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327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994D-0C2E-054B-B81B-537B2F34D486}" type="datetime1">
              <a:rPr lang="ru-RU" smtClean="0"/>
              <a:pPr/>
              <a:t>03.07.2020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915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58982" y="383297"/>
            <a:ext cx="2639169" cy="610108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474" y="383297"/>
            <a:ext cx="7764512" cy="6101085"/>
          </a:xfrm>
        </p:spPr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7999-807F-514F-9C58-CCA0BF735DC9}" type="datetime1">
              <a:rPr lang="ru-RU" smtClean="0"/>
              <a:pPr/>
              <a:t>03.07.2020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79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386B-C8DA-A64B-8B9C-FD28215BAE07}" type="datetime1">
              <a:rPr lang="ru-RU" smtClean="0"/>
              <a:pPr/>
              <a:t>03.07.2020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99" y="1794830"/>
            <a:ext cx="10556677" cy="2994714"/>
          </a:xfrm>
        </p:spPr>
        <p:txBody>
          <a:bodyPr anchor="b"/>
          <a:lstStyle>
            <a:lvl1pPr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099" y="4817875"/>
            <a:ext cx="10556677" cy="1574849"/>
          </a:xfrm>
        </p:spPr>
        <p:txBody>
          <a:bodyPr/>
          <a:lstStyle>
            <a:lvl1pPr marL="0" indent="0">
              <a:buNone/>
              <a:defRPr sz="2409">
                <a:solidFill>
                  <a:schemeClr val="tx1">
                    <a:tint val="75000"/>
                  </a:schemeClr>
                </a:solidFill>
              </a:defRPr>
            </a:lvl1pPr>
            <a:lvl2pPr marL="458983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7966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6949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593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49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3898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288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186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3F2B-851B-E642-8031-1AFDAC0D5D8F}" type="datetime1">
              <a:rPr lang="ru-RU" smtClean="0"/>
              <a:pPr/>
              <a:t>03.07.2020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06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474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310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110B-14BA-2648-9C85-9ACAEDAB5D5C}" type="datetime1">
              <a:rPr lang="ru-RU" smtClean="0"/>
              <a:pPr/>
              <a:t>03.07.2020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27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383297"/>
            <a:ext cx="10556677" cy="13915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069" y="1764832"/>
            <a:ext cx="51779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069" y="2629749"/>
            <a:ext cx="51779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310" y="1764832"/>
            <a:ext cx="52034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310" y="2629749"/>
            <a:ext cx="52034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1A2F9-A925-7C41-A2F8-8CEFE8397EEF}" type="datetime1">
              <a:rPr lang="ru-RU" smtClean="0"/>
              <a:pPr/>
              <a:t>03.07.2020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19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0CD-251B-8D4E-80EC-8EE557DEB270}" type="datetime1">
              <a:rPr lang="ru-RU" smtClean="0"/>
              <a:pPr/>
              <a:t>03.07.2020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16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2EDD-EB01-004F-A77D-A44AD5F7C663}" type="datetime1">
              <a:rPr lang="ru-RU" smtClean="0"/>
              <a:pPr/>
              <a:t>03.07.2020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61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3435" y="1036569"/>
            <a:ext cx="6196310" cy="5116178"/>
          </a:xfrm>
        </p:spPr>
        <p:txBody>
          <a:bodyPr/>
          <a:lstStyle>
            <a:lvl1pPr>
              <a:defRPr sz="3212"/>
            </a:lvl1pPr>
            <a:lvl2pPr>
              <a:defRPr sz="2811"/>
            </a:lvl2pPr>
            <a:lvl3pPr>
              <a:defRPr sz="2409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B937-F672-974A-A4F0-0DDE3DA5A3A9}" type="datetime1">
              <a:rPr lang="ru-RU" smtClean="0"/>
              <a:pPr/>
              <a:t>03.07.2020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50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3435" y="1036569"/>
            <a:ext cx="6196310" cy="5116178"/>
          </a:xfrm>
        </p:spPr>
        <p:txBody>
          <a:bodyPr anchor="t"/>
          <a:lstStyle>
            <a:lvl1pPr marL="0" indent="0">
              <a:buNone/>
              <a:defRPr sz="3212"/>
            </a:lvl1pPr>
            <a:lvl2pPr marL="458983" indent="0">
              <a:buNone/>
              <a:defRPr sz="2811"/>
            </a:lvl2pPr>
            <a:lvl3pPr marL="917966" indent="0">
              <a:buNone/>
              <a:defRPr sz="2409"/>
            </a:lvl3pPr>
            <a:lvl4pPr marL="1376949" indent="0">
              <a:buNone/>
              <a:defRPr sz="2008"/>
            </a:lvl4pPr>
            <a:lvl5pPr marL="1835932" indent="0">
              <a:buNone/>
              <a:defRPr sz="2008"/>
            </a:lvl5pPr>
            <a:lvl6pPr marL="2294915" indent="0">
              <a:buNone/>
              <a:defRPr sz="2008"/>
            </a:lvl6pPr>
            <a:lvl7pPr marL="2753898" indent="0">
              <a:buNone/>
              <a:defRPr sz="2008"/>
            </a:lvl7pPr>
            <a:lvl8pPr marL="3212882" indent="0">
              <a:buNone/>
              <a:defRPr sz="2008"/>
            </a:lvl8pPr>
            <a:lvl9pPr marL="3671865" indent="0">
              <a:buNone/>
              <a:defRPr sz="2008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D22D-5E39-8F4C-B7FD-D0F9E543B3CD}" type="datetime1">
              <a:rPr lang="ru-RU" smtClean="0"/>
              <a:pPr/>
              <a:t>03.07.2020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98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474" y="383297"/>
            <a:ext cx="1055667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474" y="1916484"/>
            <a:ext cx="1055667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474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D3140-0CDD-0A42-841C-3D3BA030B895}" type="datetime1">
              <a:rPr lang="ru-RU" smtClean="0"/>
              <a:pPr/>
              <a:t>03.07.2020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376" y="6672697"/>
            <a:ext cx="4130873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4235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20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7966" rtl="0" eaLnBrk="1" latinLnBrk="0" hangingPunct="1">
        <a:lnSpc>
          <a:spcPct val="90000"/>
        </a:lnSpc>
        <a:spcBef>
          <a:spcPct val="0"/>
        </a:spcBef>
        <a:buNone/>
        <a:defRPr sz="44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492" indent="-229492" algn="l" defTabSz="917966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475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2pPr>
      <a:lvl3pPr marL="1147458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441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424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407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390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373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356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8983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7966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6949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593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491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3898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288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186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13E5FE43-CD68-C342-9095-2FE190F9DEAB}"/>
              </a:ext>
            </a:extLst>
          </p:cNvPr>
          <p:cNvSpPr/>
          <p:nvPr/>
        </p:nvSpPr>
        <p:spPr>
          <a:xfrm>
            <a:off x="1350" y="2379542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699995B-5023-024E-9307-89A9FE434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A5D04965-F4A5-F14E-8831-9BBA7A96443C}"/>
              </a:ext>
            </a:extLst>
          </p:cNvPr>
          <p:cNvSpPr/>
          <p:nvPr/>
        </p:nvSpPr>
        <p:spPr>
          <a:xfrm>
            <a:off x="1521672" y="2936099"/>
            <a:ext cx="10416328" cy="3683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599"/>
              </a:lnSpc>
            </a:pPr>
            <a:r>
              <a:rPr lang="ru-RU" sz="6000" b="1" dirty="0">
                <a:solidFill>
                  <a:schemeClr val="bg1"/>
                </a:solidFill>
                <a:latin typeface="Muller Narrow ExtraBold" pitchFamily="2" charset="0"/>
              </a:rPr>
              <a:t>Мониторинг производственного травматизма с тяжелыми последствиями в организациях Мурманской </a:t>
            </a:r>
            <a:r>
              <a:rPr lang="ru-RU" sz="6000" b="1" dirty="0" smtClean="0">
                <a:solidFill>
                  <a:schemeClr val="bg1"/>
                </a:solidFill>
                <a:latin typeface="Muller Narrow ExtraBold" pitchFamily="2" charset="0"/>
              </a:rPr>
              <a:t>области</a:t>
            </a:r>
            <a:endParaRPr lang="ru-RU" sz="6000" b="1" dirty="0" smtClean="0">
              <a:solidFill>
                <a:schemeClr val="bg1"/>
              </a:solidFill>
              <a:latin typeface="Muller Narrow ExtraBold" pitchFamily="2" charset="0"/>
            </a:endParaRPr>
          </a:p>
          <a:p>
            <a:pPr>
              <a:lnSpc>
                <a:spcPts val="5599"/>
              </a:lnSpc>
            </a:pPr>
            <a:r>
              <a:rPr lang="ru-RU" sz="6000" b="1" dirty="0" smtClean="0">
                <a:solidFill>
                  <a:schemeClr val="bg1"/>
                </a:solidFill>
                <a:latin typeface="Muller Narrow ExtraBold" pitchFamily="2" charset="0"/>
              </a:rPr>
              <a:t>за 6 </a:t>
            </a:r>
            <a:r>
              <a:rPr lang="ru-RU" sz="6000" b="1" dirty="0" smtClean="0">
                <a:solidFill>
                  <a:schemeClr val="bg1"/>
                </a:solidFill>
                <a:latin typeface="Muller Narrow ExtraBold" pitchFamily="2" charset="0"/>
              </a:rPr>
              <a:t>месяцев 2020 </a:t>
            </a:r>
            <a:r>
              <a:rPr lang="ru-RU" sz="6000" b="1" dirty="0" smtClean="0">
                <a:solidFill>
                  <a:schemeClr val="bg1"/>
                </a:solidFill>
                <a:latin typeface="Muller Narrow ExtraBold" pitchFamily="2" charset="0"/>
              </a:rPr>
              <a:t>года</a:t>
            </a:r>
            <a:endParaRPr lang="ru-RU" sz="6000" b="1" dirty="0">
              <a:solidFill>
                <a:schemeClr val="bg1"/>
              </a:solidFill>
              <a:latin typeface="Muller Narrow ExtraBol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734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-1" y="38678"/>
            <a:ext cx="125498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Muller Narrow Light" pitchFamily="2" charset="0"/>
              </a:rPr>
              <a:t>ПРОИЗВОДСТВЕННЫЙ ТРАВМАТИЗМ В МУРМАНСКОЙ ОБЛАСТИ</a:t>
            </a:r>
          </a:p>
        </p:txBody>
      </p:sp>
      <p:sp>
        <p:nvSpPr>
          <p:cNvPr id="10" name="Номер слайда 1">
            <a:extLst>
              <a:ext uri="{FF2B5EF4-FFF2-40B4-BE49-F238E27FC236}">
                <a16:creationId xmlns:a16="http://schemas.microsoft.com/office/drawing/2014/main" xmlns="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2</a:t>
            </a:fld>
            <a:endParaRPr lang="ru-RU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7A0D24FD-4F97-674B-8BAD-21F4C68614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50764718"/>
              </p:ext>
            </p:extLst>
          </p:nvPr>
        </p:nvGraphicFramePr>
        <p:xfrm>
          <a:off x="100014" y="879740"/>
          <a:ext cx="12015786" cy="5792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7484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-1" y="38678"/>
            <a:ext cx="1254980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dirty="0">
                <a:latin typeface="Muller Narrow Light" pitchFamily="2" charset="0"/>
              </a:rPr>
              <a:t>РАСПРЕДЕЛЕНИЕ НЕСЧАСТНЫХ СЛУЧАЕВ ПО ВИДАМ ЭКОНОМИЧЕСКОЙ ДЕЯТЕЛЬНОСТИ</a:t>
            </a:r>
          </a:p>
        </p:txBody>
      </p:sp>
      <p:sp>
        <p:nvSpPr>
          <p:cNvPr id="10" name="Номер слайда 1">
            <a:extLst>
              <a:ext uri="{FF2B5EF4-FFF2-40B4-BE49-F238E27FC236}">
                <a16:creationId xmlns:a16="http://schemas.microsoft.com/office/drawing/2014/main" xmlns="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3</a:t>
            </a:fld>
            <a:endParaRPr lang="ru-RU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7A0D24FD-4F97-674B-8BAD-21F4C68614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38236020"/>
              </p:ext>
            </p:extLst>
          </p:nvPr>
        </p:nvGraphicFramePr>
        <p:xfrm>
          <a:off x="171450" y="777706"/>
          <a:ext cx="11944350" cy="5894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535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-1" y="38678"/>
            <a:ext cx="1254980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dirty="0">
                <a:latin typeface="Muller Narrow Light" pitchFamily="2" charset="0"/>
              </a:rPr>
              <a:t>РАСПРЕДЕЛЕНИЕ НЕСЧАСТНЫХ СЛУЧАЕВ ПО ПРИЧИНАМ</a:t>
            </a:r>
          </a:p>
        </p:txBody>
      </p:sp>
      <p:sp>
        <p:nvSpPr>
          <p:cNvPr id="10" name="Номер слайда 1">
            <a:extLst>
              <a:ext uri="{FF2B5EF4-FFF2-40B4-BE49-F238E27FC236}">
                <a16:creationId xmlns:a16="http://schemas.microsoft.com/office/drawing/2014/main" xmlns="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4</a:t>
            </a:fld>
            <a:endParaRPr lang="ru-RU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7A0D24FD-4F97-674B-8BAD-21F4C68614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73407946"/>
              </p:ext>
            </p:extLst>
          </p:nvPr>
        </p:nvGraphicFramePr>
        <p:xfrm>
          <a:off x="471488" y="879740"/>
          <a:ext cx="11158537" cy="5792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0119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-1" y="38678"/>
            <a:ext cx="1254980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dirty="0">
                <a:latin typeface="Muller Narrow Light" pitchFamily="2" charset="0"/>
              </a:rPr>
              <a:t>РАСПРЕДЕЛЕНИЕ НЕСЧАСТНЫХ СЛУЧАЕВ ПО ВИДАМ (ТИПАМ) ПРОИСШЕСТВИЙ</a:t>
            </a:r>
          </a:p>
        </p:txBody>
      </p:sp>
      <p:sp>
        <p:nvSpPr>
          <p:cNvPr id="10" name="Номер слайда 1">
            <a:extLst>
              <a:ext uri="{FF2B5EF4-FFF2-40B4-BE49-F238E27FC236}">
                <a16:creationId xmlns:a16="http://schemas.microsoft.com/office/drawing/2014/main" xmlns="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5</a:t>
            </a:fld>
            <a:endParaRPr lang="ru-RU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7A0D24FD-4F97-674B-8BAD-21F4C68614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83433850"/>
              </p:ext>
            </p:extLst>
          </p:nvPr>
        </p:nvGraphicFramePr>
        <p:xfrm>
          <a:off x="0" y="879740"/>
          <a:ext cx="11630025" cy="5792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9086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0" y="-43590"/>
            <a:ext cx="1254980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>
                <a:latin typeface="Muller Narrow Light" pitchFamily="2" charset="0"/>
              </a:rPr>
              <a:t>ДИНАМИКА НЕСЧАСТНЫХ СЛУЧАЕВ НА ПРОИЗВОДСТВЕ С ТЯЖЕЛЫМИ ПОСЛЕДСТВИЯМИ </a:t>
            </a:r>
            <a:r>
              <a:rPr lang="en-US" sz="2600" dirty="0">
                <a:latin typeface="Muller Narrow Light" pitchFamily="2" charset="0"/>
              </a:rPr>
              <a:t>           </a:t>
            </a:r>
            <a:r>
              <a:rPr lang="ru-RU" sz="2600" dirty="0">
                <a:latin typeface="Muller Narrow Light" pitchFamily="2" charset="0"/>
              </a:rPr>
              <a:t>В СРАВНЕНИИ С </a:t>
            </a:r>
            <a:r>
              <a:rPr lang="ru-RU" sz="2600" dirty="0" smtClean="0">
                <a:latin typeface="Muller Narrow Light" pitchFamily="2" charset="0"/>
              </a:rPr>
              <a:t>2016 </a:t>
            </a:r>
            <a:r>
              <a:rPr lang="ru-RU" sz="2600" dirty="0">
                <a:latin typeface="Muller Narrow Light" pitchFamily="2" charset="0"/>
              </a:rPr>
              <a:t>– </a:t>
            </a:r>
            <a:r>
              <a:rPr lang="ru-RU" sz="2600" dirty="0" smtClean="0">
                <a:latin typeface="Muller Narrow Light" pitchFamily="2" charset="0"/>
              </a:rPr>
              <a:t>2019 </a:t>
            </a:r>
            <a:r>
              <a:rPr lang="ru-RU" sz="2600" dirty="0" err="1">
                <a:latin typeface="Muller Narrow Light" pitchFamily="2" charset="0"/>
              </a:rPr>
              <a:t>гг</a:t>
            </a:r>
            <a:r>
              <a:rPr lang="en-US" sz="2600" dirty="0">
                <a:latin typeface="Muller Narrow Light" pitchFamily="2" charset="0"/>
              </a:rPr>
              <a:t>.</a:t>
            </a:r>
            <a:endParaRPr lang="ru-RU" sz="2600" dirty="0">
              <a:latin typeface="Muller Narrow Light" pitchFamily="2" charset="0"/>
            </a:endParaRPr>
          </a:p>
        </p:txBody>
      </p:sp>
      <p:sp>
        <p:nvSpPr>
          <p:cNvPr id="10" name="Номер слайда 1">
            <a:extLst>
              <a:ext uri="{FF2B5EF4-FFF2-40B4-BE49-F238E27FC236}">
                <a16:creationId xmlns:a16="http://schemas.microsoft.com/office/drawing/2014/main" xmlns="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6</a:t>
            </a:fld>
            <a:endParaRPr lang="ru-RU" dirty="0"/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AA3C43F8-8A9B-DF43-AB32-13D6C5DA74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746513"/>
              </p:ext>
            </p:extLst>
          </p:nvPr>
        </p:nvGraphicFramePr>
        <p:xfrm>
          <a:off x="484484" y="1165489"/>
          <a:ext cx="11645605" cy="5507018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329121">
                  <a:extLst>
                    <a:ext uri="{9D8B030D-6E8A-4147-A177-3AD203B41FA5}">
                      <a16:colId xmlns:a16="http://schemas.microsoft.com/office/drawing/2014/main" xmlns="" val="3124924113"/>
                    </a:ext>
                  </a:extLst>
                </a:gridCol>
                <a:gridCol w="2329121">
                  <a:extLst>
                    <a:ext uri="{9D8B030D-6E8A-4147-A177-3AD203B41FA5}">
                      <a16:colId xmlns:a16="http://schemas.microsoft.com/office/drawing/2014/main" xmlns="" val="215260258"/>
                    </a:ext>
                  </a:extLst>
                </a:gridCol>
                <a:gridCol w="2329121">
                  <a:extLst>
                    <a:ext uri="{9D8B030D-6E8A-4147-A177-3AD203B41FA5}">
                      <a16:colId xmlns:a16="http://schemas.microsoft.com/office/drawing/2014/main" xmlns="" val="1139690700"/>
                    </a:ext>
                  </a:extLst>
                </a:gridCol>
                <a:gridCol w="2329121">
                  <a:extLst>
                    <a:ext uri="{9D8B030D-6E8A-4147-A177-3AD203B41FA5}">
                      <a16:colId xmlns:a16="http://schemas.microsoft.com/office/drawing/2014/main" xmlns="" val="1057909463"/>
                    </a:ext>
                  </a:extLst>
                </a:gridCol>
                <a:gridCol w="2329121">
                  <a:extLst>
                    <a:ext uri="{9D8B030D-6E8A-4147-A177-3AD203B41FA5}">
                      <a16:colId xmlns:a16="http://schemas.microsoft.com/office/drawing/2014/main" xmlns="" val="3305628439"/>
                    </a:ext>
                  </a:extLst>
                </a:gridCol>
              </a:tblGrid>
              <a:tr h="1078495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latin typeface="Muller Narrow ExtraBold" pitchFamily="2" charset="0"/>
                        </a:rPr>
                        <a:t>ГОД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latin typeface="Muller Narrow ExtraBold" pitchFamily="2" charset="0"/>
                        </a:rPr>
                        <a:t>2016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latin typeface="Muller Narrow ExtraBold" pitchFamily="2" charset="0"/>
                        </a:rPr>
                        <a:t>2017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latin typeface="Muller Narrow ExtraBold" pitchFamily="2" charset="0"/>
                        </a:rPr>
                        <a:t>2018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latin typeface="Muller Narrow ExtraBold" pitchFamily="2" charset="0"/>
                        </a:rPr>
                        <a:t>2019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850191365"/>
                  </a:ext>
                </a:extLst>
              </a:tr>
              <a:tr h="1078495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Общее количество несчастных случаев с тяжелыми последствиями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44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886581650"/>
                  </a:ext>
                </a:extLst>
              </a:tr>
              <a:tr h="1078495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Количество несчастных случаев со смертельным исходом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69096092"/>
                  </a:ext>
                </a:extLst>
              </a:tr>
              <a:tr h="1078495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Количество групповых несчастных случаев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61656796"/>
                  </a:ext>
                </a:extLst>
              </a:tr>
              <a:tr h="1078495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Количество тяжелых несчастных случаев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27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033754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7127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6655152D-456C-5E4D-9F23-F91BF730ABA5}"/>
              </a:ext>
            </a:extLst>
          </p:cNvPr>
          <p:cNvSpPr/>
          <p:nvPr/>
        </p:nvSpPr>
        <p:spPr>
          <a:xfrm>
            <a:off x="1350" y="2379542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3318F8B2-B166-5E46-A87C-5E2B7B10EE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705440C4-E74B-1944-B487-7211DD8801A7}"/>
              </a:ext>
            </a:extLst>
          </p:cNvPr>
          <p:cNvSpPr/>
          <p:nvPr/>
        </p:nvSpPr>
        <p:spPr>
          <a:xfrm>
            <a:off x="1574423" y="4159532"/>
            <a:ext cx="9108873" cy="834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599"/>
              </a:lnSpc>
            </a:pPr>
            <a:r>
              <a:rPr lang="ru-RU" sz="7199" b="1" dirty="0">
                <a:solidFill>
                  <a:schemeClr val="bg1"/>
                </a:solidFill>
                <a:latin typeface="Muller Narrow ExtraBold" pitchFamily="2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0696403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2707</TotalTime>
  <Words>147</Words>
  <Application>Microsoft Office PowerPoint</Application>
  <PresentationFormat>Произвольный</PresentationFormat>
  <Paragraphs>60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user</cp:lastModifiedBy>
  <cp:revision>170</cp:revision>
  <cp:lastPrinted>2020-07-03T12:03:06Z</cp:lastPrinted>
  <dcterms:created xsi:type="dcterms:W3CDTF">2019-09-18T12:34:40Z</dcterms:created>
  <dcterms:modified xsi:type="dcterms:W3CDTF">2020-07-03T12:23:16Z</dcterms:modified>
</cp:coreProperties>
</file>