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1" r:id="rId2"/>
    <p:sldId id="257" r:id="rId3"/>
    <p:sldId id="286" r:id="rId4"/>
    <p:sldId id="287" r:id="rId5"/>
    <p:sldId id="291" r:id="rId6"/>
    <p:sldId id="292" r:id="rId7"/>
    <p:sldId id="288" r:id="rId8"/>
    <p:sldId id="293" r:id="rId9"/>
    <p:sldId id="268" r:id="rId10"/>
    <p:sldId id="270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4F8"/>
    <a:srgbClr val="EDF6F9"/>
    <a:srgbClr val="EEEEEE"/>
    <a:srgbClr val="FDEFE3"/>
    <a:srgbClr val="F2EFF5"/>
    <a:srgbClr val="EBEEF5"/>
    <a:srgbClr val="F6F5F0"/>
    <a:srgbClr val="FBFAF7"/>
    <a:srgbClr val="F5F5F5"/>
    <a:srgbClr val="F7F7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perspective val="30"/>
    </c:view3D>
    <c:plotArea>
      <c:layout>
        <c:manualLayout>
          <c:layoutTarget val="inner"/>
          <c:xMode val="edge"/>
          <c:yMode val="edge"/>
          <c:x val="9.5870114375671667E-2"/>
          <c:y val="0.11514797693763261"/>
          <c:w val="0.49430945200703591"/>
          <c:h val="0.5019366855339800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имеют инвалидность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dLbls>
            <c:dLbl>
              <c:idx val="0"/>
              <c:layout>
                <c:manualLayout>
                  <c:x val="3.7450441157151899E-3"/>
                  <c:y val="3.8571085087356759E-2"/>
                </c:manualLayout>
              </c:layout>
              <c:showVal val="1"/>
            </c:dLbl>
            <c:dLbl>
              <c:idx val="1"/>
              <c:layout>
                <c:manualLayout>
                  <c:x val="5.9916877296983253E-4"/>
                  <c:y val="9.1687897197570093E-3"/>
                </c:manualLayout>
              </c:layout>
              <c:showVal val="1"/>
            </c:dLbl>
            <c:dLbl>
              <c:idx val="2"/>
              <c:layout>
                <c:manualLayout>
                  <c:x val="-4.7079255623727796E-4"/>
                  <c:y val="2.9249139113637006E-2"/>
                </c:manualLayout>
              </c:layout>
              <c:showVal val="1"/>
            </c:dLbl>
            <c:dLbl>
              <c:idx val="3"/>
              <c:layout>
                <c:manualLayout>
                  <c:x val="2.6535471676713651E-3"/>
                  <c:y val="2.0004594687618886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0">
                    <a:solidFill>
                      <a:schemeClr val="tx2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14069</c:v>
                </c:pt>
                <c:pt idx="1">
                  <c:v>12813</c:v>
                </c:pt>
                <c:pt idx="2">
                  <c:v>9618</c:v>
                </c:pt>
                <c:pt idx="3">
                  <c:v>9870</c:v>
                </c:pt>
                <c:pt idx="4">
                  <c:v>8970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есть трудовые рекомендации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</c:spPr>
          <c:dLbls>
            <c:dLbl>
              <c:idx val="0"/>
              <c:layout>
                <c:manualLayout>
                  <c:x val="1.669261708736498E-2"/>
                  <c:y val="2.6143607867290978E-2"/>
                </c:manualLayout>
              </c:layout>
              <c:showVal val="1"/>
            </c:dLbl>
            <c:dLbl>
              <c:idx val="1"/>
              <c:layout>
                <c:manualLayout>
                  <c:x val="5.1574217844270256E-3"/>
                  <c:y val="2.0914886293832723E-2"/>
                </c:manualLayout>
              </c:layout>
              <c:showVal val="1"/>
            </c:dLbl>
            <c:dLbl>
              <c:idx val="2"/>
              <c:layout>
                <c:manualLayout>
                  <c:x val="7.2977033698218589E-3"/>
                  <c:y val="6.2744658881498314E-2"/>
                </c:manualLayout>
              </c:layout>
              <c:showVal val="1"/>
            </c:dLbl>
            <c:dLbl>
              <c:idx val="3"/>
              <c:layout>
                <c:manualLayout>
                  <c:x val="4.3442128886850744E-3"/>
                  <c:y val="4.182977258766544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0">
                    <a:solidFill>
                      <a:schemeClr val="accent5">
                        <a:lumMod val="50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10783</c:v>
                </c:pt>
                <c:pt idx="1">
                  <c:v>10412</c:v>
                </c:pt>
                <c:pt idx="2">
                  <c:v>9010</c:v>
                </c:pt>
                <c:pt idx="3">
                  <c:v>7831</c:v>
                </c:pt>
                <c:pt idx="4">
                  <c:v>7116</c:v>
                </c:pt>
              </c:numCache>
            </c:numRef>
          </c:val>
        </c:ser>
        <c:gapWidth val="58"/>
        <c:gapDepth val="0"/>
        <c:shape val="pyramid"/>
        <c:axId val="89698688"/>
        <c:axId val="89700224"/>
        <c:axId val="0"/>
      </c:bar3DChart>
      <c:catAx>
        <c:axId val="89698688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89700224"/>
        <c:crosses val="autoZero"/>
        <c:auto val="1"/>
        <c:lblAlgn val="ctr"/>
        <c:lblOffset val="0"/>
      </c:catAx>
      <c:valAx>
        <c:axId val="89700224"/>
        <c:scaling>
          <c:orientation val="minMax"/>
          <c:min val="5000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89698688"/>
        <c:crosses val="autoZero"/>
        <c:crossBetween val="between"/>
        <c:majorUnit val="5000"/>
      </c:valAx>
    </c:plotArea>
    <c:legend>
      <c:legendPos val="b"/>
      <c:layout>
        <c:manualLayout>
          <c:xMode val="edge"/>
          <c:yMode val="edge"/>
          <c:x val="4.079803346300177E-5"/>
          <c:y val="0.84878866577847056"/>
          <c:w val="0.66479007676969626"/>
          <c:h val="0.13541853651788577"/>
        </c:manualLayout>
      </c:layout>
      <c:txPr>
        <a:bodyPr/>
        <a:lstStyle/>
        <a:p>
          <a:pPr algn="just">
            <a:lnSpc>
              <a:spcPts val="1300"/>
            </a:lnSpc>
            <a:defRPr sz="1500">
              <a:latin typeface="Arial Unicode MS" pitchFamily="34" charset="-128"/>
              <a:ea typeface="Arial Unicode MS" pitchFamily="34" charset="-128"/>
              <a:cs typeface="Arial Unicode MS" pitchFamily="34" charset="-128"/>
            </a:defRPr>
          </a:pPr>
          <a:endParaRPr lang="ru-RU"/>
        </a:p>
      </c:txPr>
    </c:legend>
    <c:plotVisOnly val="1"/>
  </c:chart>
  <c:spPr>
    <a:solidFill>
      <a:schemeClr val="bg1"/>
    </a:solidFill>
    <a:effectLst>
      <a:outerShdw blurRad="50800" dist="38100" dir="5400000" algn="t" rotWithShape="0">
        <a:schemeClr val="tx2">
          <a:lumMod val="50000"/>
          <a:alpha val="40000"/>
        </a:scheme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191358024691407"/>
          <c:y val="0.37469308105384302"/>
          <c:w val="0.7083333333333337"/>
          <c:h val="0.535055840714132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8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1"/>
            <c:explosion val="9"/>
          </c:dPt>
          <c:dPt>
            <c:idx val="2"/>
            <c:explosion val="1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3"/>
            <c:explosion val="7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4"/>
            <c:explosion val="7"/>
          </c:dPt>
          <c:dPt>
            <c:idx val="5"/>
            <c:explosion val="9"/>
            <c:spPr>
              <a:solidFill>
                <a:schemeClr val="tx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5.0502940604646884E-2"/>
                  <c:y val="-7.1110613399031533E-2"/>
                </c:manualLayout>
              </c:layout>
              <c:tx>
                <c:rich>
                  <a:bodyPr/>
                  <a:lstStyle/>
                  <a:p>
                    <a:r>
                      <a:rPr lang="en-US" sz="1550" b="0" u="sng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9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не имеют  общего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4.1859750170117616E-2"/>
                  <c:y val="4.5420854447212972E-2"/>
                </c:manualLayout>
              </c:layout>
              <c:tx>
                <c:rich>
                  <a:bodyPr/>
                  <a:lstStyle/>
                  <a:p>
                    <a:r>
                      <a:rPr lang="en-US" sz="1550" b="0" u="sng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12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основное общее – 9 </a:t>
                    </a:r>
                    <a:r>
                      <a:rPr lang="ru-RU" sz="1550" b="0" u="sng" dirty="0" err="1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кл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.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6.0690556041605913E-2"/>
                  <c:y val="-5.6862944091379854E-2"/>
                </c:manualLayout>
              </c:layout>
              <c:tx>
                <c:rich>
                  <a:bodyPr/>
                  <a:lstStyle/>
                  <a:p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3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2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среднее общее – 11 </a:t>
                    </a:r>
                    <a:r>
                      <a:rPr lang="ru-RU" sz="1550" b="0" u="sng" dirty="0" err="1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кл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.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3.6801667152717203E-2"/>
                  <c:y val="-3.3612244034851232E-2"/>
                </c:manualLayout>
              </c:layout>
              <c:tx>
                <c:rich>
                  <a:bodyPr/>
                  <a:lstStyle/>
                  <a:p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2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6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 НПО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4.0440969184407496E-2"/>
                  <c:y val="1.6083876928245481E-2"/>
                </c:manualLayout>
              </c:layout>
              <c:tx>
                <c:rich>
                  <a:bodyPr/>
                  <a:lstStyle/>
                  <a:p>
                    <a:r>
                      <a:rPr lang="en-US" sz="1550" b="0" u="sng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12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СПО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1.1112933799941674E-2"/>
                  <c:y val="-6.7166284050505801E-2"/>
                </c:manualLayout>
              </c:layout>
              <c:tx>
                <c:rich>
                  <a:bodyPr/>
                  <a:lstStyle/>
                  <a:p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9</a:t>
                    </a:r>
                    <a:r>
                      <a:rPr lang="en-US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%</a:t>
                    </a:r>
                    <a:r>
                      <a:rPr lang="ru-RU" sz="1550" b="0" u="sng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- ВПО</a:t>
                    </a:r>
                    <a:endParaRPr lang="en-US" sz="1550" b="0" u="sng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lnSpc>
                    <a:spcPts val="1500"/>
                  </a:lnSpc>
                  <a:defRPr sz="1550" b="0" u="sng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не имеют среднего общего</c:v>
                </c:pt>
                <c:pt idx="1">
                  <c:v>основное общее - 9 кл.</c:v>
                </c:pt>
                <c:pt idx="2">
                  <c:v>среднее общее - 11 кл.</c:v>
                </c:pt>
                <c:pt idx="3">
                  <c:v>НПО</c:v>
                </c:pt>
                <c:pt idx="4">
                  <c:v>СПО</c:v>
                </c:pt>
                <c:pt idx="5">
                  <c:v>ВПО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9.0000000000000024E-2</c:v>
                </c:pt>
                <c:pt idx="1">
                  <c:v>0.12000000000000002</c:v>
                </c:pt>
                <c:pt idx="2">
                  <c:v>0.32000000000000123</c:v>
                </c:pt>
                <c:pt idx="3">
                  <c:v>0.26</c:v>
                </c:pt>
                <c:pt idx="4">
                  <c:v>0.12000000000000002</c:v>
                </c:pt>
                <c:pt idx="5">
                  <c:v>9.0000000000000024E-2</c:v>
                </c:pt>
              </c:numCache>
            </c:numRef>
          </c:val>
        </c:ser>
      </c:pie3DChart>
    </c:plotArea>
    <c:plotVisOnly val="1"/>
  </c:chart>
  <c:spPr>
    <a:solidFill>
      <a:prstClr val="white"/>
    </a:solidFill>
    <a:effectLst>
      <a:outerShdw blurRad="50800" dist="38100" dir="5400000" algn="t" rotWithShape="0">
        <a:schemeClr val="accent6">
          <a:lumMod val="50000"/>
          <a:alpha val="40000"/>
        </a:scheme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30"/>
      <c:depthPercent val="30"/>
      <c:rAngAx val="1"/>
    </c:view3D>
    <c:floor>
      <c:spPr>
        <a:ln>
          <a:noFill/>
        </a:ln>
      </c:spPr>
    </c:floor>
    <c:sideWall>
      <c:spPr>
        <a:noFill/>
      </c:spPr>
    </c:sideWall>
    <c:backWall>
      <c:spPr>
        <a:noFill/>
      </c:spPr>
    </c:backWall>
    <c:plotArea>
      <c:layout>
        <c:manualLayout>
          <c:layoutTarget val="inner"/>
          <c:xMode val="edge"/>
          <c:yMode val="edge"/>
          <c:x val="0.18846201516477445"/>
          <c:y val="0.19442445361918109"/>
          <c:w val="0.78242671967300315"/>
          <c:h val="0.80371946458623023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spPr>
              <a:solidFill>
                <a:srgbClr val="47375B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1.3534937311434453E-2"/>
                  <c:y val="-8.5471070759836568E-3"/>
                </c:manualLayout>
              </c:layout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2%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1.3490676561560565E-2"/>
                  <c:y val="1.3608125296088541E-2"/>
                </c:manualLayout>
              </c:layout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12%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4.6296296296297014E-3"/>
                  <c:y val="4.2734927693849597E-3"/>
                </c:manualLayout>
              </c:layout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19%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39%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1.3888888888889192E-2"/>
                  <c:y val="8.5469855387699384E-3"/>
                </c:manualLayout>
              </c:layout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 28%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</c:dLbl>
            <c:dLbl>
              <c:idx val="5"/>
              <c:layout>
                <c:manualLayout>
                  <c:x val="-1.9486650839809563E-2"/>
                  <c:y val="0.12597954228971767"/>
                </c:manualLayout>
              </c:layout>
              <c:tx>
                <c:rich>
                  <a:bodyPr/>
                  <a:lstStyle/>
                  <a:p>
                    <a:r>
                      <a:rPr lang="ru-RU" sz="155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rPr>
                      <a:t>100% (всего 808 чел.)</a:t>
                    </a:r>
                    <a:endParaRPr lang="en-US" sz="1550" dirty="0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55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  20 лет</c:v>
                </c:pt>
                <c:pt idx="1">
                  <c:v>21-30 лет</c:v>
                </c:pt>
                <c:pt idx="2">
                  <c:v>31-40 лет</c:v>
                </c:pt>
                <c:pt idx="3">
                  <c:v>41-50 лет</c:v>
                </c:pt>
                <c:pt idx="4">
                  <c:v>более 50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</c:v>
                </c:pt>
                <c:pt idx="1">
                  <c:v>111</c:v>
                </c:pt>
                <c:pt idx="2">
                  <c:v>175</c:v>
                </c:pt>
                <c:pt idx="3">
                  <c:v>352</c:v>
                </c:pt>
                <c:pt idx="4">
                  <c:v>254</c:v>
                </c:pt>
              </c:numCache>
            </c:numRef>
          </c:val>
        </c:ser>
        <c:gapWidth val="38"/>
        <c:gapDepth val="188"/>
        <c:shape val="box"/>
        <c:axId val="90166400"/>
        <c:axId val="90167936"/>
        <c:axId val="0"/>
      </c:bar3DChart>
      <c:catAx>
        <c:axId val="90166400"/>
        <c:scaling>
          <c:orientation val="minMax"/>
        </c:scaling>
        <c:axPos val="l"/>
        <c:tickLblPos val="nextTo"/>
        <c:txPr>
          <a:bodyPr/>
          <a:lstStyle/>
          <a:p>
            <a:pPr>
              <a:lnSpc>
                <a:spcPts val="1600"/>
              </a:lnSpc>
              <a:defRPr sz="155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90167936"/>
        <c:crosses val="autoZero"/>
        <c:auto val="1"/>
        <c:lblAlgn val="ctr"/>
        <c:lblOffset val="100"/>
      </c:catAx>
      <c:valAx>
        <c:axId val="90167936"/>
        <c:scaling>
          <c:orientation val="minMax"/>
        </c:scaling>
        <c:delete val="1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crossAx val="90166400"/>
        <c:crosses val="autoZero"/>
        <c:crossBetween val="between"/>
      </c:valAx>
    </c:plotArea>
    <c:plotVisOnly val="1"/>
  </c:chart>
  <c:spPr>
    <a:solidFill>
      <a:schemeClr val="bg1"/>
    </a:solidFill>
    <a:effectLst>
      <a:outerShdw blurRad="50800" dist="38100" dir="5400000" algn="t" rotWithShape="0">
        <a:schemeClr val="accent4">
          <a:lumMod val="50000"/>
          <a:alpha val="40000"/>
        </a:scheme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271748129246985"/>
          <c:y val="9.4539213131558941E-2"/>
          <c:w val="0.38530826430911197"/>
          <c:h val="0.663915778501853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Pt>
            <c:idx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4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0.20520878744005794"/>
                  <c:y val="-0.12882079565497337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ts val="1500"/>
                      </a:lnSpc>
                      <a:defRPr sz="1550" b="1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sz="1700" b="1" i="0" u="none" strike="noStrike" baseline="0" dirty="0" smtClean="0"/>
                      <a:t>74% </a:t>
                    </a:r>
                    <a:r>
                      <a:rPr lang="ru-RU" sz="1800" b="1" i="0" u="none" strike="noStrike" baseline="0" dirty="0" smtClean="0"/>
                      <a:t>- </a:t>
                    </a:r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общее </a:t>
                    </a:r>
                    <a:r>
                      <a:rPr lang="ru-RU" b="1" dirty="0">
                        <a:solidFill>
                          <a:schemeClr val="bg1"/>
                        </a:solidFill>
                      </a:rPr>
                      <a:t>заболевание; </a:t>
                    </a:r>
                    <a:endParaRPr lang="ru-RU" sz="1800" b="1" dirty="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Val val="1"/>
              <c:showCatName val="1"/>
            </c:dLbl>
            <c:dLbl>
              <c:idx val="1"/>
              <c:layout>
                <c:manualLayout>
                  <c:x val="0.10074232701283432"/>
                  <c:y val="0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sz="1700" b="0" i="0" baseline="0" dirty="0" smtClean="0"/>
                      <a:t>18% -</a:t>
                    </a:r>
                    <a:endParaRPr lang="ru-RU" sz="1700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dirty="0" smtClean="0"/>
                      <a:t>инвалидность с детства; </a:t>
                    </a:r>
                  </a:p>
                </c:rich>
              </c:tx>
              <c:spPr/>
              <c:showVal val="1"/>
              <c:showCatName val="1"/>
            </c:dLbl>
            <c:dLbl>
              <c:idx val="2"/>
              <c:layout>
                <c:manualLayout>
                  <c:x val="7.7228430847128604E-2"/>
                  <c:y val="8.3622295190369303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ts val="1500"/>
                      </a:lnSpc>
                      <a:defRPr sz="15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sz="1700" b="0" i="0" u="none" strike="noStrike" baseline="0" dirty="0" smtClean="0"/>
                      <a:t>3% </a:t>
                    </a:r>
                    <a:r>
                      <a:rPr lang="ru-RU" sz="1550" b="0" i="0" u="none" strike="noStrike" baseline="0" dirty="0" smtClean="0"/>
                      <a:t>-п</a:t>
                    </a:r>
                    <a:r>
                      <a:rPr lang="ru-RU" dirty="0" smtClean="0"/>
                      <a:t>роф</a:t>
                    </a:r>
                    <a:r>
                      <a:rPr lang="ru-RU" dirty="0"/>
                      <a:t>. заболевание, труд. увечье; </a:t>
                    </a:r>
                  </a:p>
                </c:rich>
              </c:tx>
              <c:spPr/>
              <c:showVal val="1"/>
              <c:showCatName val="1"/>
            </c:dLbl>
            <c:dLbl>
              <c:idx val="3"/>
              <c:layout>
                <c:manualLayout>
                  <c:x val="6.5611589270216333E-2"/>
                  <c:y val="0.13204856958881436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endParaRPr lang="ru-RU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sz="1700" b="0" i="0" baseline="0" dirty="0" smtClean="0"/>
                      <a:t>3%</a:t>
                    </a:r>
                    <a:r>
                      <a:rPr lang="ru-RU" sz="1800" b="0" i="0" baseline="0" dirty="0" smtClean="0"/>
                      <a:t> -</a:t>
                    </a:r>
                    <a:endParaRPr lang="ru-RU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dirty="0" smtClean="0"/>
                      <a:t>по </a:t>
                    </a:r>
                    <a:r>
                      <a:rPr lang="ru-RU" dirty="0"/>
                      <a:t>зрению; </a:t>
                    </a:r>
                    <a:endParaRPr lang="ru-RU" dirty="0" smtClean="0"/>
                  </a:p>
                </c:rich>
              </c:tx>
              <c:spPr/>
              <c:showVal val="1"/>
              <c:showCatName val="1"/>
            </c:dLbl>
            <c:dLbl>
              <c:idx val="4"/>
              <c:layout>
                <c:manualLayout>
                  <c:x val="4.9314240520251434E-2"/>
                  <c:y val="0.28157049936075346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endParaRPr lang="ru-RU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sz="1700" b="0" i="0" baseline="0" dirty="0" smtClean="0"/>
                      <a:t>2% </a:t>
                    </a:r>
                    <a:r>
                      <a:rPr lang="ru-RU" sz="1800" b="0" i="0" baseline="0" dirty="0" smtClean="0"/>
                      <a:t>-</a:t>
                    </a:r>
                    <a:endParaRPr lang="ru-RU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ts val="15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550" b="0" i="0" u="none" strike="noStrike" kern="1200" baseline="0">
                        <a:solidFill>
                          <a:prstClr val="black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defRPr>
                    </a:pPr>
                    <a:r>
                      <a:rPr lang="ru-RU" dirty="0" smtClean="0"/>
                      <a:t>иные причины*; </a:t>
                    </a:r>
                  </a:p>
                </c:rich>
              </c:tx>
              <c:spPr/>
              <c:showVal val="1"/>
              <c:showCatName val="1"/>
            </c:dLbl>
            <c:txPr>
              <a:bodyPr/>
              <a:lstStyle/>
              <a:p>
                <a:pPr>
                  <a:defRPr sz="155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Лист1!$A$2:$A$6</c:f>
              <c:strCache>
                <c:ptCount val="5"/>
                <c:pt idx="0">
                  <c:v>Общее заболевание</c:v>
                </c:pt>
                <c:pt idx="1">
                  <c:v>Инвалидность с детства</c:v>
                </c:pt>
                <c:pt idx="2">
                  <c:v>Проф. заболевание, труд. увечье</c:v>
                </c:pt>
                <c:pt idx="3">
                  <c:v>По зрению</c:v>
                </c:pt>
                <c:pt idx="4">
                  <c:v>Иные причины*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0.7400000000000021</c:v>
                </c:pt>
                <c:pt idx="1">
                  <c:v>0.18000000000000024</c:v>
                </c:pt>
                <c:pt idx="2">
                  <c:v>3.0000000000000002E-2</c:v>
                </c:pt>
                <c:pt idx="3">
                  <c:v>3.0000000000000002E-2</c:v>
                </c:pt>
                <c:pt idx="4">
                  <c:v>2.0000000000000011E-2</c:v>
                </c:pt>
              </c:numCache>
            </c:numRef>
          </c:val>
        </c:ser>
        <c:firstSliceAng val="102"/>
      </c:pieChart>
    </c:plotArea>
    <c:plotVisOnly val="1"/>
  </c:chart>
  <c:spPr>
    <a:solidFill>
      <a:schemeClr val="bg1"/>
    </a:solidFill>
    <a:effectLst>
      <a:outerShdw blurRad="50800" dist="38100" dir="5400000" algn="t" rotWithShape="0">
        <a:schemeClr val="tx2">
          <a:lumMod val="50000"/>
          <a:alpha val="40000"/>
        </a:scheme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perspective val="20"/>
    </c:view3D>
    <c:plotArea>
      <c:layout>
        <c:manualLayout>
          <c:layoutTarget val="inner"/>
          <c:xMode val="edge"/>
          <c:yMode val="edge"/>
          <c:x val="8.4498396033829401E-2"/>
          <c:y val="7.7421447035657953E-2"/>
          <c:w val="0.73122946437251035"/>
          <c:h val="0.6701456741043539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обратилось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solidFill>
                <a:prstClr val="white"/>
              </a:solidFill>
            </a:ln>
          </c:spPr>
          <c:dLbls>
            <c:dLbl>
              <c:idx val="0"/>
              <c:layout>
                <c:manualLayout>
                  <c:x val="1.5430883639545102E-3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3.0864197530864274E-3"/>
                  <c:y val="2.5947441604374892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3703537799677116E-2"/>
                </c:manualLayout>
              </c:layout>
              <c:showVal val="1"/>
            </c:dLbl>
            <c:dLbl>
              <c:idx val="3"/>
              <c:layout>
                <c:manualLayout>
                  <c:x val="3.0864197530864274E-3"/>
                  <c:y val="2.3703537799677116E-2"/>
                </c:manualLayout>
              </c:layout>
              <c:showVal val="1"/>
            </c:dLbl>
            <c:dLbl>
              <c:idx val="4"/>
              <c:layout>
                <c:manualLayout>
                  <c:x val="-1.5432098765432143E-3"/>
                  <c:y val="3.555530669951569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3679</c:v>
                </c:pt>
                <c:pt idx="1">
                  <c:v>3153</c:v>
                </c:pt>
                <c:pt idx="2">
                  <c:v>2149</c:v>
                </c:pt>
                <c:pt idx="3">
                  <c:v>1751</c:v>
                </c:pt>
                <c:pt idx="4">
                  <c:v>1625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инвалиды 3 гр.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prstClr val="white"/>
              </a:solidFill>
            </a:ln>
          </c:spPr>
          <c:dLbls>
            <c:dLbl>
              <c:idx val="0"/>
              <c:layout>
                <c:manualLayout>
                  <c:x val="1.0802347623213767E-2"/>
                  <c:y val="-1.77781199548326E-2"/>
                </c:manualLayout>
              </c:layout>
              <c:showVal val="1"/>
            </c:dLbl>
            <c:dLbl>
              <c:idx val="1"/>
              <c:layout>
                <c:manualLayout>
                  <c:x val="3.0862982404977232E-3"/>
                  <c:y val="1.1851768899838591E-2"/>
                </c:manualLayout>
              </c:layout>
              <c:showVal val="1"/>
            </c:dLbl>
            <c:dLbl>
              <c:idx val="2"/>
              <c:layout>
                <c:manualLayout>
                  <c:x val="3.0864197530864274E-3"/>
                  <c:y val="2.9629422249596388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7777653349757901E-2"/>
                </c:manualLayout>
              </c:layout>
              <c:showVal val="1"/>
            </c:dLbl>
            <c:dLbl>
              <c:idx val="4"/>
              <c:layout>
                <c:manualLayout>
                  <c:x val="-1.5432098765432143E-3"/>
                  <c:y val="2.3703537799677116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1859</c:v>
                </c:pt>
                <c:pt idx="1">
                  <c:v>1659</c:v>
                </c:pt>
                <c:pt idx="2">
                  <c:v>1202</c:v>
                </c:pt>
                <c:pt idx="3">
                  <c:v>921</c:v>
                </c:pt>
                <c:pt idx="4">
                  <c:v>895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т.ч. инвалиды 1-2 гр.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prstClr val="whit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-1.2151258870418981E-7"/>
                  <c:y val="4.1480724544360144E-2"/>
                </c:manualLayout>
              </c:layout>
              <c:showVal val="1"/>
            </c:dLbl>
            <c:dLbl>
              <c:idx val="1"/>
              <c:layout>
                <c:manualLayout>
                  <c:x val="4.6296296296296433E-3"/>
                  <c:y val="2.3703071194602313E-2"/>
                </c:manualLayout>
              </c:layout>
              <c:showVal val="1"/>
            </c:dLbl>
            <c:dLbl>
              <c:idx val="2"/>
              <c:layout>
                <c:manualLayout>
                  <c:x val="7.7160493827160767E-3"/>
                  <c:y val="3.555530669951569E-2"/>
                </c:manualLayout>
              </c:layout>
              <c:showVal val="1"/>
            </c:dLbl>
            <c:dLbl>
              <c:idx val="3"/>
              <c:layout>
                <c:manualLayout>
                  <c:x val="3.0864197530864274E-3"/>
                  <c:y val="4.1481191149434944E-2"/>
                </c:manualLayout>
              </c:layout>
              <c:showVal val="1"/>
            </c:dLbl>
            <c:dLbl>
              <c:idx val="4"/>
              <c:layout>
                <c:manualLayout>
                  <c:x val="6.1728395061728392E-3"/>
                  <c:y val="2.3703537799677116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1810</c:v>
                </c:pt>
                <c:pt idx="1">
                  <c:v>1494</c:v>
                </c:pt>
                <c:pt idx="2">
                  <c:v>947</c:v>
                </c:pt>
                <c:pt idx="3">
                  <c:v>830</c:v>
                </c:pt>
                <c:pt idx="4">
                  <c:v>730</c:v>
                </c:pt>
              </c:numCache>
            </c:numRef>
          </c:val>
        </c:ser>
        <c:gapWidth val="36"/>
        <c:shape val="box"/>
        <c:axId val="73619328"/>
        <c:axId val="73620864"/>
        <c:axId val="0"/>
      </c:bar3DChart>
      <c:catAx>
        <c:axId val="73619328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73620864"/>
        <c:crosses val="autoZero"/>
        <c:auto val="1"/>
        <c:lblAlgn val="ctr"/>
        <c:lblOffset val="100"/>
      </c:catAx>
      <c:valAx>
        <c:axId val="73620864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73619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73379022066685"/>
          <c:y val="3.0637289211157426E-3"/>
          <c:w val="0.2616806406143678"/>
          <c:h val="0.43683893726028289"/>
        </c:manualLayout>
      </c:layout>
      <c:spPr>
        <a:noFill/>
        <a:ln>
          <a:solidFill>
            <a:schemeClr val="tx1">
              <a:lumMod val="50000"/>
              <a:lumOff val="50000"/>
            </a:schemeClr>
          </a:solidFill>
        </a:ln>
      </c:spPr>
      <c:txPr>
        <a:bodyPr/>
        <a:lstStyle/>
        <a:p>
          <a:pPr>
            <a:defRPr sz="1400">
              <a:latin typeface="Arial Unicode MS" pitchFamily="34" charset="-128"/>
              <a:ea typeface="Arial Unicode MS" pitchFamily="34" charset="-128"/>
              <a:cs typeface="Arial Unicode MS" pitchFamily="34" charset="-128"/>
            </a:defRPr>
          </a:pPr>
          <a:endParaRPr lang="ru-RU"/>
        </a:p>
      </c:txPr>
    </c:legend>
    <c:plotVisOnly val="1"/>
  </c:chart>
  <c:spPr>
    <a:solidFill>
      <a:srgbClr val="FBFAF7"/>
    </a:solidFill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perspective val="20"/>
    </c:view3D>
    <c:sideWall>
      <c:spPr>
        <a:noFill/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sideWall>
    <c:backWall>
      <c:spPr>
        <a:noFill/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backWall>
    <c:plotArea>
      <c:layout>
        <c:manualLayout>
          <c:layoutTarget val="inner"/>
          <c:xMode val="edge"/>
          <c:yMode val="edge"/>
          <c:x val="8.4498396033829429E-2"/>
          <c:y val="7.7421447035657953E-2"/>
          <c:w val="0.73122946437251046"/>
          <c:h val="0.6701456741043542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на учете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solidFill>
                <a:prstClr val="white"/>
              </a:solidFill>
            </a:ln>
          </c:spPr>
          <c:dLbls>
            <c:dLbl>
              <c:idx val="0"/>
              <c:layout>
                <c:manualLayout>
                  <c:x val="1.5430883639545106E-3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3.0864197530864283E-3"/>
                  <c:y val="2.5947441604374892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3703537799677116E-2"/>
                </c:manualLayout>
              </c:layout>
              <c:showVal val="1"/>
            </c:dLbl>
            <c:dLbl>
              <c:idx val="3"/>
              <c:layout>
                <c:manualLayout>
                  <c:x val="3.0864197530864283E-3"/>
                  <c:y val="2.3703537799677116E-2"/>
                </c:manualLayout>
              </c:layout>
              <c:showVal val="1"/>
            </c:dLbl>
            <c:dLbl>
              <c:idx val="4"/>
              <c:layout>
                <c:manualLayout>
                  <c:x val="-1.5432098765432146E-3"/>
                  <c:y val="3.555530669951569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1623</c:v>
                </c:pt>
                <c:pt idx="1">
                  <c:v>1313</c:v>
                </c:pt>
                <c:pt idx="2">
                  <c:v>990</c:v>
                </c:pt>
                <c:pt idx="3">
                  <c:v>808</c:v>
                </c:pt>
                <c:pt idx="4">
                  <c:v>692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инвалиды 3 гр.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solidFill>
                <a:prstClr val="white"/>
              </a:solidFill>
            </a:ln>
          </c:spPr>
          <c:dLbls>
            <c:dLbl>
              <c:idx val="0"/>
              <c:layout>
                <c:manualLayout>
                  <c:x val="1.3888767376300185E-2"/>
                  <c:y val="-2.3704004404751903E-2"/>
                </c:manualLayout>
              </c:layout>
              <c:showVal val="1"/>
            </c:dLbl>
            <c:dLbl>
              <c:idx val="1"/>
              <c:layout>
                <c:manualLayout>
                  <c:x val="6.1727179935841536E-3"/>
                  <c:y val="5.9258844499192774E-3"/>
                </c:manualLayout>
              </c:layout>
              <c:showVal val="1"/>
            </c:dLbl>
            <c:dLbl>
              <c:idx val="2"/>
              <c:layout>
                <c:manualLayout>
                  <c:x val="3.0864197530864283E-3"/>
                  <c:y val="2.9629422249596388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7777653349757901E-2"/>
                </c:manualLayout>
              </c:layout>
              <c:showVal val="1"/>
            </c:dLbl>
            <c:dLbl>
              <c:idx val="4"/>
              <c:layout>
                <c:manualLayout>
                  <c:x val="-4.6296296296296441E-3"/>
                  <c:y val="1.185176889983859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828</c:v>
                </c:pt>
                <c:pt idx="1">
                  <c:v>696</c:v>
                </c:pt>
                <c:pt idx="2">
                  <c:v>534</c:v>
                </c:pt>
                <c:pt idx="3">
                  <c:v>405</c:v>
                </c:pt>
                <c:pt idx="4">
                  <c:v>360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т.ч. инвалиды 1-2 гр.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prstClr val="white"/>
              </a:solidFill>
            </a:ln>
          </c:spPr>
          <c:dLbls>
            <c:dLbl>
              <c:idx val="0"/>
              <c:layout>
                <c:manualLayout>
                  <c:x val="7.7159278701273452E-3"/>
                  <c:y val="4.1480724544360144E-2"/>
                </c:manualLayout>
              </c:layout>
              <c:showVal val="1"/>
            </c:dLbl>
            <c:dLbl>
              <c:idx val="1"/>
              <c:layout>
                <c:manualLayout>
                  <c:x val="-1.5432098765432143E-3"/>
                  <c:y val="1.7776720139608241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9629422249596433E-2"/>
                </c:manualLayout>
              </c:layout>
              <c:showVal val="1"/>
            </c:dLbl>
            <c:dLbl>
              <c:idx val="3"/>
              <c:layout>
                <c:manualLayout>
                  <c:x val="3.0864197530864283E-3"/>
                  <c:y val="4.1481191149434944E-2"/>
                </c:manualLayout>
              </c:layout>
              <c:showVal val="1"/>
            </c:dLbl>
            <c:dLbl>
              <c:idx val="4"/>
              <c:layout>
                <c:manualLayout>
                  <c:x val="6.1728395061728392E-3"/>
                  <c:y val="2.3703537799677116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795</c:v>
                </c:pt>
                <c:pt idx="1">
                  <c:v>617</c:v>
                </c:pt>
                <c:pt idx="2">
                  <c:v>456</c:v>
                </c:pt>
                <c:pt idx="3">
                  <c:v>403</c:v>
                </c:pt>
                <c:pt idx="4">
                  <c:v>332</c:v>
                </c:pt>
              </c:numCache>
            </c:numRef>
          </c:val>
        </c:ser>
        <c:gapWidth val="36"/>
        <c:shape val="box"/>
        <c:axId val="92358912"/>
        <c:axId val="92377088"/>
        <c:axId val="0"/>
      </c:bar3DChart>
      <c:catAx>
        <c:axId val="92358912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92377088"/>
        <c:crosses val="autoZero"/>
        <c:auto val="1"/>
        <c:lblAlgn val="ctr"/>
        <c:lblOffset val="100"/>
      </c:catAx>
      <c:valAx>
        <c:axId val="9237708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92358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73379022066685"/>
          <c:y val="3.0637289211157431E-3"/>
          <c:w val="0.2616806406143678"/>
          <c:h val="0.43683893726028289"/>
        </c:manualLayout>
      </c:layout>
      <c:spPr>
        <a:ln>
          <a:solidFill>
            <a:schemeClr val="tx1">
              <a:lumMod val="50000"/>
              <a:lumOff val="50000"/>
            </a:schemeClr>
          </a:solidFill>
        </a:ln>
      </c:spPr>
      <c:txPr>
        <a:bodyPr/>
        <a:lstStyle/>
        <a:p>
          <a:pPr>
            <a:defRPr sz="1400">
              <a:latin typeface="Arial Unicode MS" pitchFamily="34" charset="-128"/>
              <a:ea typeface="Arial Unicode MS" pitchFamily="34" charset="-128"/>
              <a:cs typeface="Arial Unicode MS" pitchFamily="34" charset="-128"/>
            </a:defRPr>
          </a:pPr>
          <a:endParaRPr lang="ru-RU"/>
        </a:p>
      </c:txPr>
    </c:legend>
    <c:plotVisOnly val="1"/>
  </c:chart>
  <c:spPr>
    <a:solidFill>
      <a:srgbClr val="F6F5F0"/>
    </a:solidFill>
    <a:effectLst>
      <a:outerShdw blurRad="50800" dist="127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0815203798057352"/>
          <c:y val="0.14525029037630477"/>
          <c:w val="0.84672073976864004"/>
          <c:h val="0.66726001470131535"/>
        </c:manualLayout>
      </c:layout>
      <c:area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обратилось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c:spPr>
          <c:dLbls>
            <c:dLbl>
              <c:idx val="0"/>
              <c:layout>
                <c:manualLayout>
                  <c:x val="2.8749428215971359E-3"/>
                  <c:y val="-0.37907680630601276"/>
                </c:manualLayout>
              </c:layout>
              <c:showVal val="1"/>
            </c:dLbl>
            <c:dLbl>
              <c:idx val="1"/>
              <c:layout>
                <c:manualLayout>
                  <c:x val="-2.9384550991335225E-3"/>
                  <c:y val="-0.33438754973232493"/>
                </c:manualLayout>
              </c:layout>
              <c:showVal val="1"/>
            </c:dLbl>
            <c:dLbl>
              <c:idx val="2"/>
              <c:layout>
                <c:manualLayout>
                  <c:x val="2.2200375335579747E-4"/>
                  <c:y val="-0.23950962917339375"/>
                </c:manualLayout>
              </c:layout>
              <c:showVal val="1"/>
            </c:dLbl>
            <c:dLbl>
              <c:idx val="3"/>
              <c:layout>
                <c:manualLayout>
                  <c:x val="5.580982318598408E-3"/>
                  <c:y val="-0.20704978054008019"/>
                </c:manualLayout>
              </c:layout>
              <c:showVal val="1"/>
            </c:dLbl>
            <c:dLbl>
              <c:idx val="4"/>
              <c:layout>
                <c:manualLayout>
                  <c:x val="-1.0802469135802498E-2"/>
                  <c:y val="-0.18217133203444399"/>
                </c:manualLayout>
              </c:layout>
              <c:showVal val="1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3679</c:v>
                </c:pt>
                <c:pt idx="1">
                  <c:v>3153</c:v>
                </c:pt>
                <c:pt idx="2">
                  <c:v>2149</c:v>
                </c:pt>
                <c:pt idx="3">
                  <c:v>1751</c:v>
                </c:pt>
                <c:pt idx="4">
                  <c:v>1625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трудоустроено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4"/>
              </a:solidFill>
            </a:ln>
          </c:spPr>
          <c:dLbls>
            <c:dLbl>
              <c:idx val="0"/>
              <c:layout>
                <c:manualLayout>
                  <c:x val="4.3440546839552717E-3"/>
                  <c:y val="-0.11456461080470709"/>
                </c:manualLayout>
              </c:layout>
              <c:showVal val="1"/>
            </c:dLbl>
            <c:dLbl>
              <c:idx val="1"/>
              <c:layout>
                <c:manualLayout>
                  <c:x val="-8.8153652974005819E-3"/>
                  <c:y val="-0.12124857296614629"/>
                </c:manualLayout>
              </c:layout>
              <c:showVal val="1"/>
            </c:dLbl>
            <c:dLbl>
              <c:idx val="2"/>
              <c:layout>
                <c:manualLayout>
                  <c:x val="4.6296296296296953E-3"/>
                  <c:y val="-0.11842091824627123"/>
                </c:manualLayout>
              </c:layout>
              <c:showVal val="1"/>
            </c:dLbl>
            <c:dLbl>
              <c:idx val="3"/>
              <c:layout>
                <c:manualLayout>
                  <c:x val="-4.6296296296296406E-3"/>
                  <c:y val="-8.1154149086301725E-2"/>
                </c:manualLayout>
              </c:layout>
              <c:showVal val="1"/>
            </c:dLbl>
            <c:dLbl>
              <c:idx val="4"/>
              <c:layout>
                <c:manualLayout>
                  <c:x val="-7.494101687668139E-3"/>
                  <c:y val="-0.11783271274858391"/>
                </c:manualLayout>
              </c:layout>
              <c:showVal val="1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2009 г.</c:v>
                </c:pt>
                <c:pt idx="1">
                  <c:v>2010 г.</c:v>
                </c:pt>
                <c:pt idx="2">
                  <c:v>2011 г.</c:v>
                </c:pt>
                <c:pt idx="3">
                  <c:v>2012 г.</c:v>
                </c:pt>
                <c:pt idx="4">
                  <c:v>2013 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505</c:v>
                </c:pt>
                <c:pt idx="1">
                  <c:v>432</c:v>
                </c:pt>
                <c:pt idx="2">
                  <c:v>433</c:v>
                </c:pt>
                <c:pt idx="3">
                  <c:v>357</c:v>
                </c:pt>
                <c:pt idx="4">
                  <c:v>474</c:v>
                </c:pt>
              </c:numCache>
            </c:numRef>
          </c:val>
        </c:ser>
        <c:axId val="92579712"/>
        <c:axId val="92581248"/>
      </c:areaChart>
      <c:catAx>
        <c:axId val="92579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/>
            </a:pPr>
            <a:endParaRPr lang="ru-RU"/>
          </a:p>
        </c:txPr>
        <c:crossAx val="92581248"/>
        <c:crosses val="autoZero"/>
        <c:auto val="1"/>
        <c:lblAlgn val="ctr"/>
        <c:lblOffset val="0"/>
      </c:catAx>
      <c:valAx>
        <c:axId val="92581248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crossAx val="92579712"/>
        <c:crosses val="autoZero"/>
        <c:crossBetween val="midCat"/>
        <c:majorUnit val="1000"/>
      </c:valAx>
    </c:plotArea>
    <c:legend>
      <c:legendPos val="t"/>
      <c:layout>
        <c:manualLayout>
          <c:xMode val="edge"/>
          <c:yMode val="edge"/>
          <c:x val="0.26305813583020282"/>
          <c:y val="2.3124947506929137E-3"/>
          <c:w val="0.72244567849275365"/>
          <c:h val="0.10231622759129129"/>
        </c:manualLayout>
      </c:layout>
      <c:txPr>
        <a:bodyPr/>
        <a:lstStyle/>
        <a:p>
          <a:pPr>
            <a:defRPr sz="1500"/>
          </a:pPr>
          <a:endParaRPr lang="ru-RU"/>
        </a:p>
      </c:txPr>
    </c:legend>
    <c:plotVisOnly val="1"/>
  </c:chart>
  <c:txPr>
    <a:bodyPr/>
    <a:lstStyle/>
    <a:p>
      <a:pPr>
        <a:defRPr sz="1600">
          <a:latin typeface="Arial Unicode MS" pitchFamily="34" charset="-128"/>
          <a:ea typeface="Arial Unicode MS" pitchFamily="34" charset="-128"/>
          <a:cs typeface="Arial Unicode MS" pitchFamily="34" charset="-128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rotY val="0"/>
      <c:perspective val="0"/>
    </c:view3D>
    <c:plotArea>
      <c:layout>
        <c:manualLayout>
          <c:layoutTarget val="inner"/>
          <c:xMode val="edge"/>
          <c:yMode val="edge"/>
          <c:x val="9.5705988140372761E-2"/>
          <c:y val="4.4244193099844162E-2"/>
          <c:w val="0.88577549334112105"/>
          <c:h val="0.5658220431976149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создано рабочих мест, ед.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c:spPr>
          <c:dLbls>
            <c:dLbl>
              <c:idx val="0"/>
              <c:layout>
                <c:manualLayout>
                  <c:x val="-1.6910708962887509E-3"/>
                  <c:y val="0.15089530133241943"/>
                </c:manualLayout>
              </c:layout>
              <c:showVal val="1"/>
            </c:dLbl>
            <c:dLbl>
              <c:idx val="1"/>
              <c:layout>
                <c:manualLayout>
                  <c:x val="1.4446328378772207E-3"/>
                  <c:y val="0.19827733958629676"/>
                </c:manualLayout>
              </c:layout>
              <c:showVal val="1"/>
            </c:dLbl>
            <c:dLbl>
              <c:idx val="2"/>
              <c:layout>
                <c:manualLayout>
                  <c:x val="4.4324737369961353E-3"/>
                  <c:y val="0.18511258952842638"/>
                </c:manualLayout>
              </c:layout>
              <c:showVal val="1"/>
            </c:dLbl>
            <c:dLbl>
              <c:idx val="3"/>
              <c:layout>
                <c:manualLayout>
                  <c:x val="7.4696022477974116E-3"/>
                  <c:y val="0.19945659855825859"/>
                </c:manualLayout>
              </c:layout>
              <c:showVal val="1"/>
            </c:dLbl>
            <c:dLbl>
              <c:idx val="5"/>
              <c:layout>
                <c:manualLayout>
                  <c:x val="-1.234567901234580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2010 год</c:v>
                </c:pt>
                <c:pt idx="1">
                  <c:v>2011 год</c:v>
                </c:pt>
                <c:pt idx="2">
                  <c:v>2012 год</c:v>
                </c:pt>
                <c:pt idx="3">
                  <c:v>2013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62</c:v>
                </c:pt>
                <c:pt idx="2">
                  <c:v>60</c:v>
                </c:pt>
                <c:pt idx="3">
                  <c:v>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трудоустроено инвалидов, чел.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c:spPr>
          <c:dLbls>
            <c:dLbl>
              <c:idx val="0"/>
              <c:layout>
                <c:manualLayout>
                  <c:x val="1.4939204495594816E-3"/>
                  <c:y val="0.1496207866415292"/>
                </c:manualLayout>
              </c:layout>
              <c:showVal val="1"/>
            </c:dLbl>
            <c:dLbl>
              <c:idx val="1"/>
              <c:layout>
                <c:manualLayout>
                  <c:x val="3.1849913458482878E-3"/>
                  <c:y val="0.19441214247524227"/>
                </c:manualLayout>
              </c:layout>
              <c:showVal val="1"/>
            </c:dLbl>
            <c:dLbl>
              <c:idx val="2"/>
              <c:layout>
                <c:manualLayout>
                  <c:x val="4.3338985136314985E-3"/>
                  <c:y val="0.20844204662545537"/>
                </c:manualLayout>
              </c:layout>
              <c:showVal val="1"/>
            </c:dLbl>
            <c:dLbl>
              <c:idx val="3"/>
              <c:layout>
                <c:manualLayout>
                  <c:x val="7.5681774711620423E-3"/>
                  <c:y val="0.18897983514956529"/>
                </c:manualLayout>
              </c:layout>
              <c:showVal val="1"/>
            </c:dLbl>
            <c:dLbl>
              <c:idx val="4"/>
              <c:layout>
                <c:manualLayout>
                  <c:x val="3.2407407407408211E-2"/>
                  <c:y val="1.1851768899838848E-2"/>
                </c:manualLayout>
              </c:layout>
              <c:showVal val="1"/>
            </c:dLbl>
            <c:dLbl>
              <c:idx val="5"/>
              <c:layout>
                <c:manualLayout>
                  <c:x val="3.2407407407408211E-2"/>
                  <c:y val="5.9254178448444814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2010 год</c:v>
                </c:pt>
                <c:pt idx="1">
                  <c:v>2011 год</c:v>
                </c:pt>
                <c:pt idx="2">
                  <c:v>2012 год</c:v>
                </c:pt>
                <c:pt idx="3">
                  <c:v>2013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27</c:v>
                </c:pt>
                <c:pt idx="1">
                  <c:v>62</c:v>
                </c:pt>
                <c:pt idx="2">
                  <c:v>64</c:v>
                </c:pt>
                <c:pt idx="3">
                  <c:v>82</c:v>
                </c:pt>
              </c:numCache>
            </c:numRef>
          </c:val>
        </c:ser>
        <c:gapWidth val="69"/>
        <c:gapDepth val="0"/>
        <c:shape val="cylinder"/>
        <c:axId val="92891776"/>
        <c:axId val="92909952"/>
        <c:axId val="0"/>
      </c:bar3DChart>
      <c:catAx>
        <c:axId val="92891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92909952"/>
        <c:crosses val="autoZero"/>
        <c:auto val="1"/>
        <c:lblAlgn val="ctr"/>
        <c:lblOffset val="100"/>
      </c:catAx>
      <c:valAx>
        <c:axId val="92909952"/>
        <c:scaling>
          <c:orientation val="minMax"/>
          <c:max val="90"/>
        </c:scaling>
        <c:axPos val="l"/>
        <c:majorGridlines>
          <c:spPr>
            <a:ln>
              <a:solidFill>
                <a:prstClr val="white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6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endParaRPr lang="ru-RU"/>
          </a:p>
        </c:txPr>
        <c:crossAx val="92891776"/>
        <c:crosses val="autoZero"/>
        <c:crossBetween val="between"/>
        <c:majorUnit val="30"/>
      </c:valAx>
    </c:plotArea>
    <c:legend>
      <c:legendPos val="b"/>
      <c:layout>
        <c:manualLayout>
          <c:xMode val="edge"/>
          <c:yMode val="edge"/>
          <c:x val="0"/>
          <c:y val="0.78740868950396559"/>
          <c:w val="1"/>
          <c:h val="0.17250444509952198"/>
        </c:manualLayout>
      </c:layout>
      <c:txPr>
        <a:bodyPr/>
        <a:lstStyle/>
        <a:p>
          <a:pPr>
            <a:defRPr sz="1600">
              <a:latin typeface="Arial Unicode MS" pitchFamily="34" charset="-128"/>
              <a:ea typeface="Arial Unicode MS" pitchFamily="34" charset="-128"/>
              <a:cs typeface="Arial Unicode MS" pitchFamily="34" charset="-128"/>
            </a:defRPr>
          </a:pPr>
          <a:endParaRPr lang="ru-RU"/>
        </a:p>
      </c:txPr>
    </c:legend>
    <c:plotVisOnly val="1"/>
  </c:chart>
  <c:spPr>
    <a:solidFill>
      <a:schemeClr val="bg1"/>
    </a:solidFill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D8370-4E9C-44D5-8EAC-7A1205DEB1CB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2935A-8AB6-4BD4-87F6-47AE5912A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Департамент экономического развития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smtClean="0"/>
              <a:t>Основные параметры прогноза социально-экономического развития области на 2009-2011 г.г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С.Семенов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8095FB-4E6A-44AA-9479-5C226375503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0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Департамент экономического развития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Основные параметры прогноза социально-экономического развития области на 2008-2010 г.г., о разработке Программы на среднесрочный период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С.Семенов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84484-0F10-4C2C-9416-1BE8C7524F1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  <p:sp>
        <p:nvSpPr>
          <p:cNvPr id="184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3430"/>
            <a:ext cx="4984962" cy="446871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1B57-F671-48A5-9EBF-AD19409827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7ED08-C58C-4497-9AE2-60B3D60A0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Documents and Settings\yuriryab\Рабочий стол\Карта России-Мурманс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762000"/>
            <a:ext cx="7500938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4384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800" b="1" cap="all" dirty="0" smtClean="0">
                <a:latin typeface="Century Gothic" pitchFamily="34" charset="0"/>
                <a:ea typeface="+mj-ea"/>
                <a:cs typeface="+mj-cs"/>
              </a:rPr>
              <a:t>ТРУДОУСТРОЙСТВО ИНВАЛИДОВ, </a:t>
            </a:r>
          </a:p>
          <a:p>
            <a:pPr algn="ctr" fontAlgn="auto"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800" b="1" cap="all" dirty="0" smtClean="0">
                <a:latin typeface="Century Gothic" pitchFamily="34" charset="0"/>
                <a:ea typeface="+mj-ea"/>
                <a:cs typeface="+mj-cs"/>
              </a:rPr>
              <a:t>В ТОМ ЧИСЛЕ НА ОБОРУДОВАННЫЕ</a:t>
            </a:r>
          </a:p>
          <a:p>
            <a:pPr algn="ctr" fontAlgn="auto"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800" b="1" cap="all" dirty="0" smtClean="0">
                <a:latin typeface="Century Gothic" pitchFamily="34" charset="0"/>
                <a:ea typeface="+mj-ea"/>
                <a:cs typeface="+mj-cs"/>
              </a:rPr>
              <a:t>(ОСНАЩЕННЫЕ) РАБОЧИЕ МЕСТА</a:t>
            </a:r>
            <a:endParaRPr lang="ru-RU" sz="2800" b="1" cap="all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 </a:t>
            </a: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 smtClean="0">
                <a:latin typeface="Century Gothic" pitchFamily="34" charset="0"/>
                <a:ea typeface="+mj-ea"/>
                <a:cs typeface="+mj-cs"/>
              </a:rPr>
              <a:t>Управление </a:t>
            </a: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государственной службы </a:t>
            </a: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 занятости населения Мурманской области</a:t>
            </a: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solidFill>
                <a:srgbClr val="FF0000"/>
              </a:solidFill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934200" y="1295400"/>
            <a:ext cx="2209800" cy="52322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42900" fontAlgn="auto">
              <a:buClr>
                <a:srgbClr val="CC0000"/>
              </a:buClr>
              <a:buSzPct val="125000"/>
              <a:buFont typeface="Wingdings" pitchFamily="2" charset="2"/>
              <a:buNone/>
              <a:defRPr/>
            </a:pPr>
            <a:r>
              <a:rPr lang="ru-RU" sz="1400" dirty="0" smtClean="0">
                <a:latin typeface="Century Gothic" pitchFamily="34" charset="0"/>
                <a:ea typeface="+mj-ea"/>
                <a:cs typeface="+mj-cs"/>
              </a:rPr>
              <a:t>16 апреля 2014 г.</a:t>
            </a:r>
          </a:p>
          <a:p>
            <a:pPr indent="-342900" fontAlgn="auto">
              <a:buClr>
                <a:srgbClr val="CC0000"/>
              </a:buClr>
              <a:buSzPct val="125000"/>
              <a:buFont typeface="Wingdings" pitchFamily="2" charset="2"/>
              <a:buNone/>
              <a:defRPr/>
            </a:pPr>
            <a:r>
              <a:rPr lang="ru-RU" sz="1400" dirty="0" smtClean="0">
                <a:latin typeface="Century Gothic" pitchFamily="34" charset="0"/>
                <a:ea typeface="+mj-ea"/>
                <a:cs typeface="+mj-cs"/>
              </a:rPr>
              <a:t>г</a:t>
            </a: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. Мурманск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entury Gothic" pitchFamily="34" charset="0"/>
                <a:ea typeface="+mj-ea"/>
                <a:cs typeface="+mj-cs"/>
              </a:rPr>
              <a:t>ЗАСЕДАНИЕ СОВЕТА ПРИ ГУБЕРНАТОРЕ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entury Gothic" pitchFamily="34" charset="0"/>
                <a:ea typeface="+mj-ea"/>
                <a:cs typeface="+mj-cs"/>
              </a:rPr>
              <a:t>МУРМАНСКОЙ ОБЛАСТИ ПО ДЕЛАМ ИНВАЛИДОВ</a:t>
            </a:r>
          </a:p>
        </p:txBody>
      </p:sp>
      <p:pic>
        <p:nvPicPr>
          <p:cNvPr id="11270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4929188"/>
            <a:ext cx="3159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91B57-F671-48A5-9EBF-AD1940982762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Documents and Settings\yuriryab\Рабочий стол\Карта России-Мурманс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143000"/>
            <a:ext cx="7500938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23850" y="5181600"/>
            <a:ext cx="85915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ru-RU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Благодарю за внимание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588125" y="1773238"/>
            <a:ext cx="2555875" cy="110953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</a:pPr>
            <a:endParaRPr lang="ru-RU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Мурманск</a:t>
            </a: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</a:pPr>
            <a:endParaRPr lang="ru-RU" sz="1700" dirty="0">
              <a:latin typeface="Calibri" pitchFamily="34" charset="0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ЗАСЕДАНИЕ СОВЕТА ПРИ ГУБЕРНАТОРЕ   МУРМАНСКОЙ ОБЛАСТИ ПО ДЕЛАМ ИНВАЛИДОВ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8686800" y="6629400"/>
            <a:ext cx="4572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Calibri" pitchFamily="34" charset="0"/>
              </a:rPr>
              <a:t>37</a:t>
            </a:r>
          </a:p>
        </p:txBody>
      </p:sp>
      <p:pic>
        <p:nvPicPr>
          <p:cNvPr id="14343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85063" y="5845175"/>
            <a:ext cx="1658937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EDF6F9"/>
          </a:solidFill>
        </p:spPr>
        <p:txBody>
          <a:bodyPr>
            <a:normAutofit/>
          </a:bodyPr>
          <a:lstStyle/>
          <a:p>
            <a:pPr algn="l"/>
            <a:r>
              <a:rPr lang="ru-RU" sz="1700" dirty="0" err="1" smtClean="0">
                <a:solidFill>
                  <a:srgbClr val="E8F4F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</a:t>
            </a:r>
            <a:endParaRPr lang="ru-RU" sz="1700" dirty="0">
              <a:solidFill>
                <a:srgbClr val="E8F4F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57818" y="5786454"/>
            <a:ext cx="2133600" cy="365125"/>
          </a:xfrm>
          <a:ln>
            <a:solidFill>
              <a:schemeClr val="bg1"/>
            </a:solidFill>
          </a:ln>
        </p:spPr>
        <p:txBody>
          <a:bodyPr/>
          <a:lstStyle/>
          <a:p>
            <a:fld id="{8B271ED4-A2D3-4C0C-AEE5-4C71D5BC42C9}" type="slidenum">
              <a:rPr lang="ru-RU" sz="160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/>
              <a:t>2</a:t>
            </a:fld>
            <a:endParaRPr lang="ru-RU" sz="1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357158" y="714356"/>
          <a:ext cx="8358246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3214686"/>
            <a:ext cx="9144000" cy="37548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УСЛОВИЯ ТРУДА ИНВАЛИДОВ</a:t>
            </a: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7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58" y="3571876"/>
          <a:ext cx="8358246" cy="2865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schemeClr val="tx2">
                      <a:lumMod val="75000"/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2214578"/>
                <a:gridCol w="6143668"/>
              </a:tblGrid>
              <a:tr h="29805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ИНДИВИДУАЛЬНАЯ 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ПРОГРАММА 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РЕАБИЛИТАЦИИ ИНВАЛИДА (ИПР)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05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рекомендации по условиям и видам труда, обязательные для выполнения органами исполнительной власти и работодателями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2129">
                <a:tc>
                  <a:txBody>
                    <a:bodyPr/>
                    <a:lstStyle/>
                    <a:p>
                      <a:pPr lvl="0" algn="ctr"/>
                      <a:r>
                        <a:rPr lang="en-US" sz="1550" u="sng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III</a:t>
                      </a:r>
                      <a:r>
                        <a:rPr lang="ru-RU" sz="1550" u="sng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группа</a:t>
                      </a:r>
                    </a:p>
                    <a:p>
                      <a:pPr lvl="0"/>
                      <a:r>
                        <a:rPr lang="ru-RU" sz="1550" u="none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  как правило - в</a:t>
                      </a:r>
                      <a:r>
                        <a:rPr lang="ru-RU" sz="155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озможность </a:t>
                      </a:r>
                      <a:r>
                        <a:rPr lang="ru-RU" sz="155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работы </a:t>
                      </a:r>
                      <a:r>
                        <a:rPr lang="ru-RU" sz="155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  прежней профессии, с ограничениями в соответствии с ИПР.</a:t>
                      </a:r>
                    </a:p>
                    <a:p>
                      <a:endParaRPr lang="ru-RU" sz="15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550" u="sng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</a:t>
                      </a:r>
                      <a:r>
                        <a:rPr lang="ru-RU" sz="1550" u="sng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и </a:t>
                      </a:r>
                      <a:r>
                        <a:rPr lang="en-US" sz="1550" u="sng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II</a:t>
                      </a:r>
                      <a:r>
                        <a:rPr lang="ru-RU" sz="1550" u="sng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группа</a:t>
                      </a:r>
                    </a:p>
                    <a:p>
                      <a:pPr lvl="0"/>
                      <a:r>
                        <a:rPr lang="ru-RU" sz="1550" u="none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</a:t>
                      </a:r>
                      <a:r>
                        <a:rPr lang="ru-RU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в подавляющем большинстве случаев - исключение возможности работать  по прежней профессии (до наступления инвалидности)</a:t>
                      </a:r>
                      <a:r>
                        <a:rPr lang="en-US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;</a:t>
                      </a:r>
                      <a:endParaRPr lang="ru-RU" sz="1550" u="none" dirty="0" smtClean="0">
                        <a:solidFill>
                          <a:sysClr val="windowText" lastClr="00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lvl="0"/>
                      <a:r>
                        <a:rPr lang="ru-RU" sz="1550" u="none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</a:t>
                      </a:r>
                      <a:r>
                        <a:rPr lang="ru-RU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специальные условия труда  (специальные рабочие места)</a:t>
                      </a:r>
                      <a:r>
                        <a:rPr lang="en-US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;</a:t>
                      </a:r>
                      <a:endParaRPr lang="ru-RU" sz="1550" u="none" dirty="0" smtClean="0">
                        <a:solidFill>
                          <a:sysClr val="windowText" lastClr="00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lvl="0"/>
                      <a:r>
                        <a:rPr lang="ru-RU" sz="1550" u="none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</a:t>
                      </a:r>
                      <a:r>
                        <a:rPr lang="en-US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надомный труд</a:t>
                      </a:r>
                      <a:r>
                        <a:rPr lang="en-US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;</a:t>
                      </a:r>
                      <a:endParaRPr lang="ru-RU" sz="1550" u="none" dirty="0" smtClean="0">
                        <a:solidFill>
                          <a:sysClr val="windowText" lastClr="00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lvl="0"/>
                      <a:r>
                        <a:rPr lang="ru-RU" sz="1550" u="none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</a:t>
                      </a:r>
                      <a:r>
                        <a:rPr lang="ru-RU" sz="1550" u="none" dirty="0" smtClean="0">
                          <a:solidFill>
                            <a:sysClr val="windowText" lastClr="0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работа на специализированных предприятиях инвалидов.</a:t>
                      </a:r>
                      <a:endParaRPr lang="ru-RU" sz="15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5720" y="142852"/>
            <a:ext cx="6505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УСТАНОВЛЕНИЕ (ПОДТВЕРЖДЕНИЕ) ИНВАЛИДНОСТИ </a:t>
            </a:r>
            <a:b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УЧРЕЖДЕНИЯМИ МСЭ (человек)</a:t>
            </a:r>
            <a:endParaRPr lang="ru-RU" dirty="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8572528" y="6500834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929322" y="714356"/>
          <a:ext cx="2714644" cy="20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832"/>
                <a:gridCol w="769812"/>
              </a:tblGrid>
              <a:tr h="424419"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Получили</a:t>
                      </a:r>
                      <a:r>
                        <a:rPr lang="ru-RU" sz="15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трудовые рекомендации в 2013 году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917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Всего инвалидов,</a:t>
                      </a:r>
                    </a:p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 т.ч.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7116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4465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 </a:t>
                      </a: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группа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164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7236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II</a:t>
                      </a: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группа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3110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9416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III</a:t>
                      </a: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группа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3746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9416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Ребенок-инвалид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3714752"/>
          <a:ext cx="8286808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z="1600" smtClean="0">
                <a:solidFill>
                  <a:schemeClr val="bg1"/>
                </a:solidFill>
              </a:rPr>
              <a:pPr/>
              <a:t>3</a:t>
            </a:fld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8686800" y="6500834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3214686"/>
          <a:ext cx="8286808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2868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Из 1625 обратившихся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инвалидов женщины  составляют 36%</a:t>
                      </a:r>
                      <a:endParaRPr lang="ru-RU" sz="15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Содержимое 5"/>
          <p:cNvGraphicFramePr>
            <a:graphicFrameLocks/>
          </p:cNvGraphicFramePr>
          <p:nvPr/>
        </p:nvGraphicFramePr>
        <p:xfrm>
          <a:off x="428596" y="642918"/>
          <a:ext cx="821537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8"/>
            <a:ext cx="8229600" cy="107154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ВОЗРАСТНОЙ СОСТАВ И ПРОФЕССИОНАЛЬНО- </a:t>
            </a:r>
            <a:b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ОБРАЗОВАТЕЛЬНЫЙ УРОВЕНЬ ИНВАЛИДОВ, ОБРАТИВШИХСЯ В</a:t>
            </a:r>
            <a:b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СЛУЖБУ ЗАНЯТОСТИ НАСЕЛЕНИЯ,(%)</a:t>
            </a:r>
            <a:endParaRPr 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8581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ПРИЧИНЫ </a:t>
            </a:r>
            <a:r>
              <a:rPr lang="ru-RU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ИНВАЛИДНОСТИ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БЕЗРАБОТНЫХ ГРАЖДАН (%)</a:t>
            </a:r>
            <a:b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00105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>
                <a:solidFill>
                  <a:schemeClr val="bg1"/>
                </a:solidFill>
              </a:rPr>
              <a:pPr/>
              <a:t>4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8429652" y="6357958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7" y="4286256"/>
            <a:ext cx="771530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5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Иные причины* </a:t>
            </a:r>
            <a:r>
              <a:rPr lang="ru-RU" sz="155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заболевание по слуху, психиатрическое заболевание, военная травма и пр.</a:t>
            </a:r>
            <a:endParaRPr lang="ru-RU" sz="155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786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58" y="5286388"/>
          <a:ext cx="8429684" cy="563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schemeClr val="tx2">
                      <a:lumMod val="75000"/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84296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Имеют  ИПР со сроком действия на 1-2 года (до переосвидетельствования МСЭ) – 49%,</a:t>
                      </a:r>
                    </a:p>
                    <a:p>
                      <a:pPr algn="ctr"/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без срока действия -51%</a:t>
                      </a:r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обратившихся граждан, имеющих инвалидность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51115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ДИНАМИКА ЧИСЛЕННОСТИ ОБРАТИВШИХСЯ ИНВАЛИДОВ (человек)</a:t>
            </a:r>
            <a:endParaRPr lang="ru-RU" sz="1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500042"/>
          <a:ext cx="8229600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>
                <a:solidFill>
                  <a:schemeClr val="bg1"/>
                </a:solidFill>
              </a:rPr>
              <a:pPr/>
              <a:t>5</a:t>
            </a:fld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500034" y="3000372"/>
          <a:ext cx="8229600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2844" y="2643182"/>
            <a:ext cx="8786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ДИНАМИКА ЧИСЛЕННОСТИ БЕЗРАБОТНЫХ ИНВАЛИДОВ  НА  КОНЕЦ ГОДА (человек)</a:t>
            </a:r>
            <a:endParaRPr lang="ru-RU" sz="1600" dirty="0"/>
          </a:p>
        </p:txBody>
      </p:sp>
      <p:pic>
        <p:nvPicPr>
          <p:cNvPr id="9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1472" y="5214950"/>
          <a:ext cx="8215370" cy="130247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3712717"/>
                <a:gridCol w="868933"/>
                <a:gridCol w="868933"/>
                <a:gridCol w="868933"/>
                <a:gridCol w="947927"/>
                <a:gridCol w="947927"/>
              </a:tblGrid>
              <a:tr h="2265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Доля на учете безработных, 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2009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55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инвалиды 1 гр.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инвалиды 2 гр.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47%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44%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47%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45%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инвалиды 3 гр.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51%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53%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54%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400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52%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536"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Вывод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: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численность обратившихся инвалидов с 2009 по 2013 год снизилась в 2,3 раза и </a:t>
                      </a: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 состоящих на учете безработных инвалидов также в 2,3 раза.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8582052" y="6510358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ТРУДОУСТРОЙСТВО ИНВАЛИДОВ (человек)</a:t>
            </a:r>
            <a:endParaRPr lang="ru-RU" sz="1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642918"/>
          <a:ext cx="8643998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805014" cy="365125"/>
          </a:xfrm>
        </p:spPr>
        <p:txBody>
          <a:bodyPr/>
          <a:lstStyle/>
          <a:p>
            <a:fld id="{4A97ED08-C58C-4497-9AE2-60B3D60A060C}" type="slidenum">
              <a:rPr lang="ru-RU" smtClean="0">
                <a:solidFill>
                  <a:schemeClr val="bg1"/>
                </a:solidFill>
              </a:rPr>
              <a:pPr/>
              <a:t>6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8572528" y="6429396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42976" y="4500570"/>
          <a:ext cx="7215238" cy="175262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5471014"/>
                <a:gridCol w="917478"/>
                <a:gridCol w="826746"/>
              </a:tblGrid>
              <a:tr h="28575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МЕРОПРИЯТИЯ</a:t>
                      </a:r>
                      <a:r>
                        <a:rPr lang="ru-RU" sz="15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ПО ТРУДОУСТРОЙСТВУ ИНВАЛИДОВ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5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2012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22099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ТРУДОУСТРОЕНО ВСЕГО,  В Т.Ч.</a:t>
                      </a:r>
                      <a:r>
                        <a:rPr lang="en-US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: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474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357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22766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НА ВРЕМЕННЫЕ  РАБОТЫ С МАТ.</a:t>
                      </a:r>
                      <a:r>
                        <a:rPr lang="ru-RU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ПОДДЕРЖКОЙ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122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2343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US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 </a:t>
                      </a: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НА</a:t>
                      </a:r>
                      <a:r>
                        <a:rPr lang="ru-RU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ОБЩЕСТВЕННЫЕ РАБОТЫ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24100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US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 </a:t>
                      </a: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НА</a:t>
                      </a:r>
                      <a:r>
                        <a:rPr lang="ru-RU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КВОТИРУЕМЫЕ РАБОЧИЕ  МЕСТА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24767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US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 </a:t>
                      </a:r>
                      <a:r>
                        <a:rPr lang="ru-RU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НА ОБОРУДОВАННЫЕ (ОСНАЩЕННЫЕ) РАБОЧИЕ МЕСТА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82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4121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US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 </a:t>
                      </a:r>
                      <a:r>
                        <a:rPr lang="ru-RU" sz="13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ОТКРЫЛИ</a:t>
                      </a:r>
                      <a:r>
                        <a:rPr lang="ru-RU" sz="13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СОБСТВЕННОЕ ДЕЛО</a:t>
                      </a:r>
                      <a:endParaRPr lang="ru-RU" sz="13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3714752"/>
          <a:ext cx="8143934" cy="589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428760"/>
                <a:gridCol w="1928826"/>
                <a:gridCol w="1714512"/>
                <a:gridCol w="1571636"/>
                <a:gridCol w="1500200"/>
              </a:tblGrid>
              <a:tr h="142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13,7% 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13,7%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20,1%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20,4%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29,2%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6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Уровень трудоустройства от обращений, %</a:t>
                      </a:r>
                      <a:endParaRPr lang="ru-RU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36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ТРУДОУСТРОЙСТВО ИНВАЛИДОВ  НА  ОБОРУДОВАННЫЕ</a:t>
            </a:r>
            <a:b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(ОСНАЩЕННЫЕ) РАБОЧИЕ МЕСТА</a:t>
            </a:r>
            <a:b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785794"/>
          <a:ext cx="8501122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4071942"/>
          <a:ext cx="7715304" cy="1981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7153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Всего за период 2010 – 2013 годов создано 222 рабочих места,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на которые трудоустроен</a:t>
                      </a:r>
                      <a:r>
                        <a:rPr lang="ru-RU" sz="16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231 инвалид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Сфера деятельности</a:t>
                      </a:r>
                    </a:p>
                    <a:p>
                      <a:pPr algn="ctr"/>
                      <a:r>
                        <a:rPr lang="ru-RU" sz="1600" u="none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70 % рабочих мест создано в сфере услуг, 30% в производственной сфере.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Основные профессии (специальности)</a:t>
                      </a:r>
                    </a:p>
                    <a:p>
                      <a:pPr algn="ctr"/>
                      <a:r>
                        <a:rPr lang="ru-RU" sz="1600" u="none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Швея, вязальщик, администратор,</a:t>
                      </a:r>
                      <a:r>
                        <a:rPr lang="ru-RU" sz="1600" u="none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менеджер, бухгалтер, дежурный, вахтер и пр.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z="1600" smtClean="0">
                <a:solidFill>
                  <a:schemeClr val="bg1"/>
                </a:solidFill>
              </a:rPr>
              <a:pPr/>
              <a:t>7</a:t>
            </a:fld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8501090" y="6429396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/>
          </a:bodyPr>
          <a:lstStyle/>
          <a:p>
            <a:pPr algn="l"/>
            <a:r>
              <a:rPr lang="ru-RU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ЭФФЕКТИВНОСТЬ РЕАЛИЗАЦИИ МЕРОПРИЯТИЙ ПО </a:t>
            </a:r>
            <a:br>
              <a:rPr lang="ru-RU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ТРУДОУСТРОЙСТВУ ИНВАЛИДОВ</a:t>
            </a:r>
            <a:endParaRPr lang="ru-RU" sz="17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ED08-C58C-4497-9AE2-60B3D60A060C}" type="slidenum">
              <a:rPr lang="ru-RU" smtClean="0">
                <a:solidFill>
                  <a:schemeClr val="bg1"/>
                </a:solidFill>
              </a:rPr>
              <a:pPr/>
              <a:t>8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14282" y="642918"/>
            <a:ext cx="8715436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ИТОГИ 2013 ГОДА</a:t>
            </a: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</a:t>
            </a:r>
            <a:endParaRPr lang="ru-RU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643314"/>
            <a:ext cx="8715436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ЗАДАЧИ НА 2014 ГОД</a:t>
            </a: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</a:t>
            </a:r>
            <a:r>
              <a:rPr lang="ru-RU" sz="1600" b="1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</a:t>
            </a:r>
            <a:endParaRPr lang="ru-RU" sz="1600" b="1" u="sng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5" name="Содержимое 6"/>
          <p:cNvGraphicFramePr>
            <a:graphicFrameLocks/>
          </p:cNvGraphicFramePr>
          <p:nvPr/>
        </p:nvGraphicFramePr>
        <p:xfrm>
          <a:off x="6357950" y="4143380"/>
          <a:ext cx="2500330" cy="15417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25003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РЕЗУЛЬТАТ (ПЛАН)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РОСТ УРОВНЯ ТРУДОВОГО УСТРОЙСТВА ИНВАЛИДОВ НА 4% 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 факту 2013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285984" y="5786454"/>
          <a:ext cx="4643469" cy="8305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28957"/>
                <a:gridCol w="857256"/>
                <a:gridCol w="857256"/>
              </a:tblGrid>
              <a:tr h="315026">
                <a:tc rowSpan="2"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Уровень трудоустройства инвалидов</a:t>
                      </a:r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от </a:t>
                      </a:r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обращений</a:t>
                      </a: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% 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Факт</a:t>
                      </a:r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 г.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Прогноз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40">
                <a:tc vMerge="1">
                  <a:txBody>
                    <a:bodyPr/>
                    <a:lstStyle/>
                    <a:p>
                      <a:endParaRPr lang="ru-RU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29,2%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33,0%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Стрелка вправо 16"/>
          <p:cNvSpPr/>
          <p:nvPr/>
        </p:nvSpPr>
        <p:spPr>
          <a:xfrm>
            <a:off x="6072198" y="4786322"/>
            <a:ext cx="478342" cy="35719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одержимое 6"/>
          <p:cNvGraphicFramePr>
            <a:graphicFrameLocks/>
          </p:cNvGraphicFramePr>
          <p:nvPr/>
        </p:nvGraphicFramePr>
        <p:xfrm>
          <a:off x="6357950" y="1071546"/>
          <a:ext cx="2500330" cy="15417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25003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РЕЗУЛЬТАТ (ФАКТ)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РОСТ УРОВНЯ ТРУДОВОГО УСТРОЙСТВА ИНВАЛИДОВ НА 8,8% 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 факту 2012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Стрелка вправо 18"/>
          <p:cNvSpPr/>
          <p:nvPr/>
        </p:nvSpPr>
        <p:spPr>
          <a:xfrm>
            <a:off x="6072198" y="1857364"/>
            <a:ext cx="478342" cy="35719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Содержимое 6"/>
          <p:cNvGraphicFramePr>
            <a:graphicFrameLocks/>
          </p:cNvGraphicFramePr>
          <p:nvPr/>
        </p:nvGraphicFramePr>
        <p:xfrm>
          <a:off x="2928926" y="1071546"/>
          <a:ext cx="3286148" cy="132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32861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РЕАЛИЗАЦИЯ (ФАКТ)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 СОЗДАНО 75 НОВЫХ РАБОЧИХ МЕСТ ДЛЯ ИНВАЛИДОВ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(100%)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●ОБУЧЕНО 132 ИНВАЛИДА (132%)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Стрелка вправо 17"/>
          <p:cNvSpPr/>
          <p:nvPr/>
        </p:nvSpPr>
        <p:spPr>
          <a:xfrm>
            <a:off x="2643174" y="1785926"/>
            <a:ext cx="478342" cy="35719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071546"/>
          <a:ext cx="2500330" cy="15417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{7DF18680-E054-41AD-8BC1-D1AEF772440D}</a:tableStyleId>
              </a:tblPr>
              <a:tblGrid>
                <a:gridCol w="250033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МЕРОПРИЯТИЯ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СОЗДАНИЕ</a:t>
                      </a:r>
                      <a:r>
                        <a:rPr lang="ru-RU" sz="14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УСЛОВИЙ ДЛЯ РАСШИРЕНИЯ ВОЗМОЖНОСТЕЙ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ТРУДОУСТРОЙСТВА ИНВАЛИДОВ 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643042" y="2714620"/>
          <a:ext cx="5500726" cy="8305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28957"/>
                <a:gridCol w="857256"/>
                <a:gridCol w="857256"/>
                <a:gridCol w="857257"/>
              </a:tblGrid>
              <a:tr h="315026">
                <a:tc rowSpan="2"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Уровень трудоустройства инвалидов</a:t>
                      </a:r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от </a:t>
                      </a:r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обращений</a:t>
                      </a: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55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% 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Факт</a:t>
                      </a:r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2012 г.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Прогноз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г.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Факт</a:t>
                      </a:r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 г.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40">
                <a:tc vMerge="1">
                  <a:txBody>
                    <a:bodyPr/>
                    <a:lstStyle/>
                    <a:p>
                      <a:endParaRPr lang="ru-RU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20,4%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21,0%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29,2%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Содержимое 6"/>
          <p:cNvGraphicFramePr>
            <a:graphicFrameLocks/>
          </p:cNvGraphicFramePr>
          <p:nvPr/>
        </p:nvGraphicFramePr>
        <p:xfrm>
          <a:off x="2928926" y="4143380"/>
          <a:ext cx="3286148" cy="132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32861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РЕАЛИЗАЦИЯ (ПЛАН)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 СОЗДАНИЕ 80 НОВЫХ РАБОЧИХ МЕСТ ДЛЯ ИНВАЛИДОВ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●ПРОФ. ОБУЧЕНИЕ 100 ИНВАЛИДОВ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Стрелка вправо 19"/>
          <p:cNvSpPr/>
          <p:nvPr/>
        </p:nvSpPr>
        <p:spPr>
          <a:xfrm>
            <a:off x="2714612" y="4786322"/>
            <a:ext cx="478342" cy="35719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4143380"/>
          <a:ext cx="2500330" cy="1541780"/>
        </p:xfrm>
        <a:graphic>
          <a:graphicData uri="http://schemas.openxmlformats.org/drawingml/2006/table">
            <a:tbl>
              <a:tblPr firstRow="1" bandRow="1">
                <a:effectLst>
                  <a:outerShdw blurRad="50800" dir="2700000" algn="tl" rotWithShape="0">
                    <a:prstClr val="black"/>
                  </a:outerShdw>
                </a:effectLst>
                <a:tableStyleId>{7DF18680-E054-41AD-8BC1-D1AEF772440D}</a:tableStyleId>
              </a:tblPr>
              <a:tblGrid>
                <a:gridCol w="250033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МЕРОПРИЯТИЯ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СОЗДАНИЕ</a:t>
                      </a:r>
                      <a:r>
                        <a:rPr lang="ru-RU" sz="14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УСЛОВИЙ ДЛЯ РАСШИРЕНИЯ ВОЗМОЖНОСТЕЙ</a:t>
                      </a:r>
                    </a:p>
                    <a:p>
                      <a:pPr lvl="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ТРУДОУСТРОЙСТВА ИНВАЛИДОВ </a:t>
                      </a:r>
                      <a:endParaRPr lang="ru-RU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8653490" y="6581796"/>
            <a:ext cx="457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8077200" cy="85725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latin typeface="+mj-lt"/>
                <a:ea typeface="+mj-ea"/>
                <a:cs typeface="+mj-cs"/>
              </a:rPr>
              <a:t/>
            </a:r>
            <a:br>
              <a:rPr lang="ru-RU" sz="2400" b="1" dirty="0">
                <a:latin typeface="+mj-lt"/>
                <a:ea typeface="+mj-ea"/>
                <a:cs typeface="+mj-cs"/>
              </a:rPr>
            </a:br>
            <a:r>
              <a:rPr lang="ru-RU" sz="2400" b="1" dirty="0">
                <a:latin typeface="+mj-lt"/>
                <a:ea typeface="+mj-ea"/>
                <a:cs typeface="+mj-cs"/>
              </a:rPr>
              <a:t/>
            </a:r>
            <a:br>
              <a:rPr lang="ru-RU" sz="2400" b="1" dirty="0">
                <a:latin typeface="+mj-lt"/>
                <a:ea typeface="+mj-ea"/>
                <a:cs typeface="+mj-cs"/>
              </a:rPr>
            </a:br>
            <a:r>
              <a:rPr lang="ru-RU" sz="2400" b="1" dirty="0">
                <a:latin typeface="+mj-lt"/>
                <a:ea typeface="+mj-ea"/>
                <a:cs typeface="+mj-cs"/>
              </a:rPr>
              <a:t/>
            </a:r>
            <a:br>
              <a:rPr lang="ru-RU" sz="2400" b="1" dirty="0">
                <a:latin typeface="+mj-lt"/>
                <a:ea typeface="+mj-ea"/>
                <a:cs typeface="+mj-cs"/>
              </a:rPr>
            </a:br>
            <a:r>
              <a:rPr lang="ru-RU" sz="2400" b="1" dirty="0">
                <a:latin typeface="+mj-lt"/>
                <a:ea typeface="+mj-ea"/>
                <a:cs typeface="+mj-cs"/>
              </a:rPr>
              <a:t/>
            </a:r>
            <a:br>
              <a:rPr lang="ru-RU" sz="2400" b="1" dirty="0">
                <a:latin typeface="+mj-lt"/>
                <a:ea typeface="+mj-ea"/>
                <a:cs typeface="+mj-cs"/>
              </a:rPr>
            </a:br>
            <a:r>
              <a:rPr lang="ru-RU" sz="7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ПРОБЛЕМЫ, ПРЕПЯТСТВУЮЩИЕ ПОВЫШЕНИЮ УРОВНЯ ТРУДОУСТРОЙСТВА ИНВАЛИДОВ В ПРЕДЕЛАХ УСТАНОВЛЕННОЙ КВОТЫ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8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</a:t>
            </a:r>
            <a:endParaRPr lang="ru-RU" sz="7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1"/>
            <a:ext cx="428625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0" y="1285860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>
            <a:off x="500034" y="1142984"/>
            <a:ext cx="8286808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tx2">
                <a:lumMod val="75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отсутствие мер и механизмов стимулирования работодателей, создающих рабочие места для людей с ограниченными возможностями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000240"/>
            <a:ext cx="428625" cy="7143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321" name="TextBox 5"/>
          <p:cNvSpPr txBox="1">
            <a:spLocks noChangeArrowheads="1"/>
          </p:cNvSpPr>
          <p:nvPr/>
        </p:nvSpPr>
        <p:spPr bwMode="auto">
          <a:xfrm>
            <a:off x="0" y="2000240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928934"/>
            <a:ext cx="428625" cy="10001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214818"/>
            <a:ext cx="428625" cy="7143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324" name="TextBox 5"/>
          <p:cNvSpPr txBox="1">
            <a:spLocks noChangeArrowheads="1"/>
          </p:cNvSpPr>
          <p:nvPr/>
        </p:nvSpPr>
        <p:spPr bwMode="auto">
          <a:xfrm>
            <a:off x="0" y="3000372"/>
            <a:ext cx="285750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3325" name="TextBox 5"/>
          <p:cNvSpPr txBox="1">
            <a:spLocks noChangeArrowheads="1"/>
          </p:cNvSpPr>
          <p:nvPr/>
        </p:nvSpPr>
        <p:spPr bwMode="auto">
          <a:xfrm>
            <a:off x="0" y="4214818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3326" name="Прямоугольник 15"/>
          <p:cNvSpPr>
            <a:spLocks noChangeArrowheads="1"/>
          </p:cNvSpPr>
          <p:nvPr/>
        </p:nvSpPr>
        <p:spPr bwMode="auto">
          <a:xfrm>
            <a:off x="500034" y="1857364"/>
            <a:ext cx="828675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tx2">
                <a:lumMod val="75000"/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just"/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незаинтересованность 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работодателей 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затратах собственных средств на создание рабочих мест, в том числе специальных,  для организации условий труда инвалидов в соответствии с ИПР</a:t>
            </a:r>
          </a:p>
        </p:txBody>
      </p:sp>
      <p:sp>
        <p:nvSpPr>
          <p:cNvPr id="13327" name="Прямоугольник 16"/>
          <p:cNvSpPr>
            <a:spLocks noChangeArrowheads="1"/>
          </p:cNvSpPr>
          <p:nvPr/>
        </p:nvSpPr>
        <p:spPr bwMode="auto">
          <a:xfrm>
            <a:off x="642937" y="2857496"/>
            <a:ext cx="8143905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tx2">
                <a:lumMod val="75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объективные трудности 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подбора кандидата для трудоустройства на освободившееся оборудованное (оснащенное) рабочее место, т.к. первоначально это рабочее место создавалось под конкретного инвалида с учетом его индивидуальных способностей и возможностей, рекомендаций ИПР</a:t>
            </a:r>
            <a:endParaRPr lang="ru-RU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28" name="Прямоугольник 17"/>
          <p:cNvSpPr>
            <a:spLocks noChangeArrowheads="1"/>
          </p:cNvSpPr>
          <p:nvPr/>
        </p:nvSpPr>
        <p:spPr bwMode="auto">
          <a:xfrm>
            <a:off x="571473" y="4143380"/>
            <a:ext cx="8215370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tx2">
                <a:lumMod val="75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отсутствие конкретных 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трудовых рекомендаций ИПР по доступным 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условиям и видам труда, вариантам возможного 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трудоустройства и профессионального 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обучения для инвалидов 2 группы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358214" y="6143644"/>
            <a:ext cx="3930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A97ED08-C58C-4497-9AE2-60B3D60A060C}" type="slidenum">
              <a:rPr lang="ru-RU" sz="1600" smtClean="0">
                <a:solidFill>
                  <a:schemeClr val="bg1"/>
                </a:solidFill>
              </a:rPr>
              <a:pPr/>
              <a:t>9</a:t>
            </a:fld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8501090" y="6357958"/>
            <a:ext cx="419104" cy="23812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5357826"/>
            <a:ext cx="428625" cy="6429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0" y="5357826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11" y="5357826"/>
            <a:ext cx="8143932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schemeClr val="tx2">
                <a:lumMod val="75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разработка новой ИПР при необходимости внесения дополнений (изменений) в трудовые рекомендации действующей ИПР</a:t>
            </a:r>
            <a:endParaRPr lang="ru-RU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4306</TotalTime>
  <Words>932</Words>
  <Application>Microsoft Office PowerPoint</Application>
  <PresentationFormat>Экран (4:3)</PresentationFormat>
  <Paragraphs>307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д</vt:lpstr>
      <vt:lpstr>ВОЗРАСТНОЙ СОСТАВ И ПРОФЕССИОНАЛЬНО-  ОБРАЗОВАТЕЛЬНЫЙ УРОВЕНЬ ИНВАЛИДОВ, ОБРАТИВШИХСЯ В  СЛУЖБУ ЗАНЯТОСТИ НАСЕЛЕНИЯ,(%)</vt:lpstr>
      <vt:lpstr>ПРИЧИНЫ ИНВАЛИДНОСТИ БЕЗРАБОТНЫХ ГРАЖДАН (%) </vt:lpstr>
      <vt:lpstr>ДИНАМИКА ЧИСЛЕННОСТИ ОБРАТИВШИХСЯ ИНВАЛИДОВ (человек)</vt:lpstr>
      <vt:lpstr>ТРУДОУСТРОЙСТВО ИНВАЛИДОВ (человек)</vt:lpstr>
      <vt:lpstr>ТРУДОУСТРОЙСТВО ИНВАЛИДОВ  НА  ОБОРУДОВАННЫЕ (ОСНАЩЕННЫЕ) РАБОЧИЕ МЕСТА </vt:lpstr>
      <vt:lpstr>ЭФФЕКТИВНОСТЬ РЕАЛИЗАЦИИ МЕРОПРИЯТИЙ ПО  ТРУДОУСТРОЙСТВУ ИНВАЛИДОВ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ЗАНЯТОСТЬ ИНВАЛИДОВ</dc:title>
  <dc:creator>User</dc:creator>
  <cp:lastModifiedBy>Зайцев</cp:lastModifiedBy>
  <cp:revision>487</cp:revision>
  <dcterms:created xsi:type="dcterms:W3CDTF">2011-09-28T12:46:22Z</dcterms:created>
  <dcterms:modified xsi:type="dcterms:W3CDTF">2014-04-09T05:36:16Z</dcterms:modified>
</cp:coreProperties>
</file>