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69" r:id="rId6"/>
    <p:sldId id="271" r:id="rId7"/>
    <p:sldId id="258" r:id="rId8"/>
  </p:sldIdLst>
  <p:sldSz cx="12239625" cy="71993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4"/>
    <p:restoredTop sz="94700"/>
  </p:normalViewPr>
  <p:slideViewPr>
    <p:cSldViewPr snapToGrid="0" snapToObjects="1">
      <p:cViewPr varScale="1">
        <p:scale>
          <a:sx n="105" d="100"/>
          <a:sy n="105" d="100"/>
        </p:scale>
        <p:origin x="906" y="108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Общее количество несчастных случаев с тяжелыми последствиями составило 21</a:t>
            </a:r>
          </a:p>
        </c:rich>
      </c:tx>
      <c:layout>
        <c:manualLayout>
          <c:xMode val="edge"/>
          <c:yMode val="edge"/>
          <c:x val="0.11472050184648762"/>
          <c:y val="1.75385386081754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несчастных случаев с тяжелыми последствиями составило 19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43C-C940-BD69-3F9EAD57831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43C-C940-BD69-3F9EAD57831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43C-C940-BD69-3F9EAD57831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43C-C940-BD69-3F9EAD57831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Связанные с производством</c:v>
                </c:pt>
                <c:pt idx="1">
                  <c:v>Расследование не завершено</c:v>
                </c:pt>
                <c:pt idx="2">
                  <c:v>Не связанные с производством по результатам расследования</c:v>
                </c:pt>
                <c:pt idx="3">
                  <c:v>Не учитываются в Мурманской области (организации зарегистрированы в др. субъектах РФ)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7</c:v>
                </c:pt>
                <c:pt idx="2">
                  <c:v>4</c:v>
                </c:pt>
                <c:pt idx="3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0202020202020204E-2"/>
          <c:y val="2.5852456772198634E-2"/>
          <c:w val="0.76985645933014357"/>
          <c:h val="0.95260382925096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Добыча и обогащение руд редких металлов - 1</c:v>
                </c:pt>
                <c:pt idx="1">
                  <c:v>Образование профессиональное среднее - 1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0.01</c:v>
                </c:pt>
                <c:pt idx="1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Исход нс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Добыча и обогащение руд редких металлов - 1</c:v>
                </c:pt>
                <c:pt idx="1">
                  <c:v>Образование профессиональное среднее - 1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5F-8447-848A-F5661249AB4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736938385094207"/>
          <c:y val="0.18877094129575428"/>
          <c:w val="0.27625103082210417"/>
          <c:h val="0.4544169787536571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>
                <c:manualLayout>
                  <c:x val="4.8370588366557381E-2"/>
                  <c:y val="-0.46630209752981078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100 </a:t>
                    </a:r>
                    <a:r>
                      <a:rPr lang="en-US" baseline="0" dirty="0" smtClean="0"/>
                      <a:t>%</a:t>
                    </a:r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43C-C940-BD69-3F9EAD578316}"/>
                </c:ext>
                <c:ext xmlns:c15="http://schemas.microsoft.com/office/drawing/2012/chart" uri="{CE6537A1-D6FC-4f65-9D91-7224C49458BB}">
                  <c15:layout>
                    <c:manualLayout>
                      <c:w val="0.22016219509779822"/>
                      <c:h val="0.381243982995213"/>
                    </c:manualLayout>
                  </c15:layout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/>
                      <a:t>25 %</a:t>
                    </a:r>
                    <a:endParaRPr lang="en-US" baseline="0" dirty="0"/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43C-C940-BD69-3F9EAD57831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/>
                      <a:t>27 %</a:t>
                    </a:r>
                    <a:endParaRPr lang="en-US" baseline="0" dirty="0"/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2D3-374D-BCDE-50F57B3C63B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Неудовлетворительная организация работ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>
                <c:manualLayout>
                  <c:x val="-0.23005358973862919"/>
                  <c:y val="-0.1550477588561420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50 %</a:t>
                    </a:r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2896167463096592"/>
                  <c:y val="-0.1506631242040982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50 %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1609562318223741E-2"/>
                  <c:y val="-0.11919473940510865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7 %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43C-C940-BD69-3F9EAD57831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23 %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2D3-374D-BCDE-50F57B3C63B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5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Падение пострадавших с высоты ( при разнице высот, с высоты собственного роста) - 1</c:v>
                </c:pt>
                <c:pt idx="1">
                  <c:v>Осыпь горных масс - 1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0.01</c:v>
                </c:pt>
                <c:pt idx="1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0.32566</cdr:y>
    </cdr:from>
    <cdr:to>
      <cdr:x>0.09105</cdr:x>
      <cdr:y>0.40183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D0E632C9-3DB8-304F-A1C4-A51832082BE6}"/>
            </a:ext>
          </a:extLst>
        </cdr:cNvPr>
        <cdr:cNvSpPr txBox="1"/>
      </cdr:nvSpPr>
      <cdr:spPr>
        <a:xfrm xmlns:a="http://schemas.openxmlformats.org/drawingml/2006/main">
          <a:off x="-171450" y="1919740"/>
          <a:ext cx="1087533" cy="449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0.12099</cdr:y>
    </cdr:from>
    <cdr:to>
      <cdr:x>0.0998</cdr:x>
      <cdr:y>0.2313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="" xmlns:a16="http://schemas.microsoft.com/office/drawing/2014/main" id="{CE3A2A40-7D20-A64B-AC6D-9694A7C06A2A}"/>
            </a:ext>
          </a:extLst>
        </cdr:cNvPr>
        <cdr:cNvSpPr txBox="1"/>
      </cdr:nvSpPr>
      <cdr:spPr>
        <a:xfrm xmlns:a="http://schemas.openxmlformats.org/drawingml/2006/main">
          <a:off x="0" y="713245"/>
          <a:ext cx="1192046" cy="65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tx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0.23153</cdr:y>
    </cdr:from>
    <cdr:to>
      <cdr:x>0.07004</cdr:x>
      <cdr:y>0.29456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="" xmlns:a16="http://schemas.microsoft.com/office/drawing/2014/main" id="{A14B97DD-AAA1-8B4B-917E-A340838246E6}"/>
            </a:ext>
          </a:extLst>
        </cdr:cNvPr>
        <cdr:cNvSpPr txBox="1"/>
      </cdr:nvSpPr>
      <cdr:spPr>
        <a:xfrm xmlns:a="http://schemas.openxmlformats.org/drawingml/2006/main">
          <a:off x="0" y="1364896"/>
          <a:ext cx="836583" cy="371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0.0107</cdr:x>
      <cdr:y>0.02743</cdr:y>
    </cdr:from>
    <cdr:to>
      <cdr:x>0.09299</cdr:x>
      <cdr:y>0.11148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="" xmlns:a16="http://schemas.microsoft.com/office/drawing/2014/main" id="{980B7899-E9CC-4C46-949E-3688F8A132D1}"/>
            </a:ext>
          </a:extLst>
        </cdr:cNvPr>
        <cdr:cNvSpPr txBox="1"/>
      </cdr:nvSpPr>
      <cdr:spPr>
        <a:xfrm xmlns:a="http://schemas.openxmlformats.org/drawingml/2006/main">
          <a:off x="127748" y="161680"/>
          <a:ext cx="982901" cy="4954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latin typeface="Muller Narrow ExtraBold" pitchFamily="2" charset="0"/>
            </a:rPr>
            <a:t> </a:t>
          </a:r>
          <a:endParaRPr lang="ru-RU" sz="2000" b="1" i="0" dirty="0">
            <a:latin typeface="Muller Narrow ExtraBold" pitchFamily="2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2450" y="1241425"/>
            <a:ext cx="569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521672" y="2936099"/>
            <a:ext cx="10416328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6000" b="1" dirty="0">
                <a:solidFill>
                  <a:schemeClr val="bg1"/>
                </a:solidFill>
                <a:latin typeface="Muller Narrow ExtraBold" pitchFamily="2" charset="0"/>
              </a:rPr>
              <a:t>Мониторинг производственного травматизма с тяжелыми последствиями в организациях Мурманской области за </a:t>
            </a:r>
            <a:endParaRPr lang="ru-RU" sz="6000" b="1" dirty="0" smtClean="0">
              <a:solidFill>
                <a:schemeClr val="bg1"/>
              </a:solidFill>
              <a:latin typeface="Muller Narrow ExtraBold" pitchFamily="2" charset="0"/>
            </a:endParaRPr>
          </a:p>
          <a:p>
            <a:pPr>
              <a:lnSpc>
                <a:spcPts val="5599"/>
              </a:lnSpc>
            </a:pPr>
            <a:r>
              <a:rPr lang="en-US" sz="6000" b="1" dirty="0" smtClean="0">
                <a:solidFill>
                  <a:schemeClr val="bg1"/>
                </a:solidFill>
                <a:latin typeface="Sitka Subheading" panose="02000505000000020004" pitchFamily="2" charset="0"/>
              </a:rPr>
              <a:t>I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квартал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2021 года</a:t>
            </a:r>
            <a:endParaRPr lang="ru-RU" sz="6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Muller Narrow Light" pitchFamily="2" charset="0"/>
              </a:rPr>
              <a:t>ПРОИЗВОДСТВЕННЫЙ ТРАВМАТИЗМ В МУРМАНСКОЙ ОБЛАСТИ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2720852"/>
              </p:ext>
            </p:extLst>
          </p:nvPr>
        </p:nvGraphicFramePr>
        <p:xfrm>
          <a:off x="100014" y="879740"/>
          <a:ext cx="12015786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748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ЭКОНОМИЧЕСКОЙ ДЕЯТЕЛЬНОСТИ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491399"/>
              </p:ext>
            </p:extLst>
          </p:nvPr>
        </p:nvGraphicFramePr>
        <p:xfrm>
          <a:off x="171450" y="777706"/>
          <a:ext cx="11944350" cy="589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53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ПРИЧИНАМ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4599090"/>
              </p:ext>
            </p:extLst>
          </p:nvPr>
        </p:nvGraphicFramePr>
        <p:xfrm>
          <a:off x="471488" y="879740"/>
          <a:ext cx="11158537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011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(ТИПАМ) ПРОИСШЕСТВИЙ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9033474"/>
              </p:ext>
            </p:extLst>
          </p:nvPr>
        </p:nvGraphicFramePr>
        <p:xfrm>
          <a:off x="0" y="879740"/>
          <a:ext cx="11630025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0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0" y="-43590"/>
            <a:ext cx="125498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Muller Narrow Light" pitchFamily="2" charset="0"/>
              </a:rPr>
              <a:t>ДИНАМИКА НЕСЧАСТНЫХ СЛУЧАЕВ НА ПРОИЗВОДСТВЕ С ТЯЖЕЛЫМИ ПОСЛЕДСТВИЯМИ </a:t>
            </a:r>
            <a:r>
              <a:rPr lang="en-US" sz="2600" dirty="0">
                <a:latin typeface="Muller Narrow Light" pitchFamily="2" charset="0"/>
              </a:rPr>
              <a:t>           </a:t>
            </a:r>
            <a:r>
              <a:rPr lang="ru-RU" sz="2600" dirty="0">
                <a:latin typeface="Muller Narrow Light" pitchFamily="2" charset="0"/>
              </a:rPr>
              <a:t>В СРАВНЕНИИ С </a:t>
            </a:r>
            <a:r>
              <a:rPr lang="ru-RU" sz="2600" dirty="0" smtClean="0">
                <a:latin typeface="Muller Narrow Light" pitchFamily="2" charset="0"/>
              </a:rPr>
              <a:t>2016 </a:t>
            </a:r>
            <a:r>
              <a:rPr lang="ru-RU" sz="2600" dirty="0">
                <a:latin typeface="Muller Narrow Light" pitchFamily="2" charset="0"/>
              </a:rPr>
              <a:t>– </a:t>
            </a:r>
            <a:r>
              <a:rPr lang="ru-RU" sz="2600" dirty="0" smtClean="0">
                <a:latin typeface="Muller Narrow Light" pitchFamily="2" charset="0"/>
              </a:rPr>
              <a:t>2020 </a:t>
            </a:r>
            <a:r>
              <a:rPr lang="ru-RU" sz="2600" dirty="0" err="1">
                <a:latin typeface="Muller Narrow Light" pitchFamily="2" charset="0"/>
              </a:rPr>
              <a:t>гг</a:t>
            </a:r>
            <a:r>
              <a:rPr lang="en-US" sz="2600" dirty="0">
                <a:latin typeface="Muller Narrow Light" pitchFamily="2" charset="0"/>
              </a:rPr>
              <a:t>.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AA3C43F8-8A9B-DF43-AB32-13D6C5DA74E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5586" y="879743"/>
          <a:ext cx="11715234" cy="584202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952539">
                  <a:extLst>
                    <a:ext uri="{9D8B030D-6E8A-4147-A177-3AD203B41FA5}">
                      <a16:colId xmlns:a16="http://schemas.microsoft.com/office/drawing/2014/main" xmlns="" val="3124924113"/>
                    </a:ext>
                  </a:extLst>
                </a:gridCol>
                <a:gridCol w="1952539">
                  <a:extLst>
                    <a:ext uri="{9D8B030D-6E8A-4147-A177-3AD203B41FA5}">
                      <a16:colId xmlns:a16="http://schemas.microsoft.com/office/drawing/2014/main" xmlns="" val="215260258"/>
                    </a:ext>
                  </a:extLst>
                </a:gridCol>
                <a:gridCol w="1952539">
                  <a:extLst>
                    <a:ext uri="{9D8B030D-6E8A-4147-A177-3AD203B41FA5}">
                      <a16:colId xmlns:a16="http://schemas.microsoft.com/office/drawing/2014/main" xmlns="" val="1139690700"/>
                    </a:ext>
                  </a:extLst>
                </a:gridCol>
                <a:gridCol w="1952539">
                  <a:extLst>
                    <a:ext uri="{9D8B030D-6E8A-4147-A177-3AD203B41FA5}">
                      <a16:colId xmlns:a16="http://schemas.microsoft.com/office/drawing/2014/main" xmlns="" val="1057909463"/>
                    </a:ext>
                  </a:extLst>
                </a:gridCol>
                <a:gridCol w="1952539">
                  <a:extLst>
                    <a:ext uri="{9D8B030D-6E8A-4147-A177-3AD203B41FA5}">
                      <a16:colId xmlns:a16="http://schemas.microsoft.com/office/drawing/2014/main" xmlns="" val="3305628439"/>
                    </a:ext>
                  </a:extLst>
                </a:gridCol>
                <a:gridCol w="1952539"/>
              </a:tblGrid>
              <a:tr h="481929">
                <a:tc>
                  <a:txBody>
                    <a:bodyPr/>
                    <a:lstStyle/>
                    <a:p>
                      <a:pPr algn="ctr"/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Muller Narrow ExtraBold" pitchFamily="2" charset="0"/>
                        </a:rPr>
                        <a:t>2020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50191365"/>
                  </a:ext>
                </a:extLst>
              </a:tr>
              <a:tr h="150558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Общее количество несчастных случаев с тяжелыми последствиями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86581650"/>
                  </a:ext>
                </a:extLst>
              </a:tr>
              <a:tr h="1399074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несчастных случаев со смертельным исходом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69096092"/>
                  </a:ext>
                </a:extLst>
              </a:tr>
              <a:tr h="1136683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групповых несчастных случаев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0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61656796"/>
                  </a:ext>
                </a:extLst>
              </a:tr>
              <a:tr h="1136683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тяжелых несчастных случаев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23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3375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54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7199" b="1" dirty="0">
                <a:solidFill>
                  <a:schemeClr val="bg1"/>
                </a:solidFill>
                <a:latin typeface="Muller Narrow ExtraBold" pitchFamily="2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2551</TotalTime>
  <Words>136</Words>
  <Application>Microsoft Office PowerPoint</Application>
  <PresentationFormat>Произвольный</PresentationFormat>
  <Paragraphs>55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Muller Narrow ExtraBold</vt:lpstr>
      <vt:lpstr>Muller Narrow Light</vt:lpstr>
      <vt:lpstr>Sitka Subheading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Пахалков А.А.</cp:lastModifiedBy>
  <cp:revision>164</cp:revision>
  <cp:lastPrinted>2020-04-15T06:37:29Z</cp:lastPrinted>
  <dcterms:created xsi:type="dcterms:W3CDTF">2019-09-18T12:34:40Z</dcterms:created>
  <dcterms:modified xsi:type="dcterms:W3CDTF">2021-04-08T08:29:41Z</dcterms:modified>
</cp:coreProperties>
</file>