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2" r:id="rId3"/>
    <p:sldId id="264" r:id="rId4"/>
    <p:sldId id="265" r:id="rId5"/>
    <p:sldId id="266" r:id="rId6"/>
    <p:sldId id="267" r:id="rId7"/>
    <p:sldId id="258" r:id="rId8"/>
    <p:sldId id="261" r:id="rId9"/>
    <p:sldId id="269" r:id="rId10"/>
    <p:sldId id="262" r:id="rId11"/>
    <p:sldId id="260" r:id="rId12"/>
    <p:sldId id="270" r:id="rId13"/>
    <p:sldId id="271" r:id="rId14"/>
    <p:sldId id="268" r:id="rId15"/>
    <p:sldId id="276" r:id="rId16"/>
    <p:sldId id="263" r:id="rId17"/>
    <p:sldId id="278" r:id="rId18"/>
    <p:sldId id="277" r:id="rId19"/>
    <p:sldId id="273" r:id="rId20"/>
    <p:sldId id="257" r:id="rId21"/>
    <p:sldId id="259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5C9E"/>
    <a:srgbClr val="129FF6"/>
    <a:srgbClr val="55DAF5"/>
    <a:srgbClr val="698DFF"/>
    <a:srgbClr val="FFFF9B"/>
    <a:srgbClr val="8DF3D1"/>
    <a:srgbClr val="F7A7F1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288" y="-8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614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FF57206-D995-47DB-9B53-0CCF247CB63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391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E05544-4CDA-4259-ACF5-DC26A0F6C58F}" type="slidenum">
              <a:rPr lang="ru-RU"/>
              <a:pPr/>
              <a:t>1</a:t>
            </a:fld>
            <a:endParaRPr lang="ru-RU"/>
          </a:p>
        </p:txBody>
      </p:sp>
      <p:sp>
        <p:nvSpPr>
          <p:cNvPr id="14338" name="Rectangle 2"/>
          <p:cNvSpPr txBox="1">
            <a:spLocks noGrp="1"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1200">
                <a:latin typeface="+mn-lt"/>
              </a:rPr>
              <a:t>Департамент экономического развития</a:t>
            </a:r>
          </a:p>
        </p:txBody>
      </p:sp>
      <p:sp>
        <p:nvSpPr>
          <p:cNvPr id="14339" name="Rectangle 3"/>
          <p:cNvSpPr txBox="1">
            <a:spLocks noGrp="1"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r>
              <a:rPr lang="ru-RU" sz="1100">
                <a:latin typeface="+mn-lt"/>
              </a:rPr>
              <a:t>Основные параметры прогноза социально-экономического развития области на 2009-2011 г.г</a:t>
            </a:r>
          </a:p>
        </p:txBody>
      </p:sp>
      <p:sp>
        <p:nvSpPr>
          <p:cNvPr id="14340" name="Rectangle 6"/>
          <p:cNvSpPr txBox="1">
            <a:spLocks noGrp="1"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1200">
                <a:latin typeface="+mn-lt"/>
              </a:rPr>
              <a:t>С.Семенов</a:t>
            </a:r>
          </a:p>
        </p:txBody>
      </p:sp>
      <p:sp>
        <p:nvSpPr>
          <p:cNvPr id="1434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EFBE435-6F1B-431A-A860-B2149E34DAA9}" type="slidenum">
              <a:rPr lang="ru-RU" sz="1200">
                <a:latin typeface="+mn-lt"/>
              </a:rPr>
              <a:pPr algn="r">
                <a:defRPr/>
              </a:pPr>
              <a:t>1</a:t>
            </a:fld>
            <a:endParaRPr lang="ru-RU" sz="1200">
              <a:latin typeface="+mn-lt"/>
            </a:endParaRPr>
          </a:p>
        </p:txBody>
      </p:sp>
      <p:sp>
        <p:nvSpPr>
          <p:cNvPr id="71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67237" cy="3427413"/>
          </a:xfrm>
          <a:ln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71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1813"/>
            <a:ext cx="5029200" cy="4116387"/>
          </a:xfrm>
        </p:spPr>
        <p:txBody>
          <a:bodyPr/>
          <a:lstStyle/>
          <a:p>
            <a:pPr defTabSz="912813">
              <a:spcBef>
                <a:spcPct val="0"/>
              </a:spcBef>
            </a:pP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E904E2-9070-4A57-94E9-6AD9CA3BB9BA}" type="slidenum">
              <a:rPr lang="ru-RU"/>
              <a:pPr/>
              <a:t>21</a:t>
            </a:fld>
            <a:endParaRPr lang="ru-RU"/>
          </a:p>
        </p:txBody>
      </p:sp>
      <p:sp>
        <p:nvSpPr>
          <p:cNvPr id="1536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ABD4676D-0F02-4E5B-8825-DE680D39BE13}" type="slidenum">
              <a:rPr lang="ru-RU" sz="1200">
                <a:latin typeface="+mn-lt"/>
              </a:rPr>
              <a:pPr algn="r">
                <a:defRPr/>
              </a:pPr>
              <a:t>21</a:t>
            </a:fld>
            <a:endParaRPr lang="ru-RU" sz="1200">
              <a:latin typeface="+mn-lt"/>
            </a:endParaRPr>
          </a:p>
        </p:txBody>
      </p:sp>
      <p:sp>
        <p:nvSpPr>
          <p:cNvPr id="1126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11268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126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fld id="{74C92FE5-1D65-441A-89EF-DF51C069AF8C}" type="slidenum">
              <a:rPr lang="ru-RU" sz="1200">
                <a:latin typeface="Calibri" pitchFamily="34" charset="0"/>
              </a:rPr>
              <a:pPr algn="r"/>
              <a:t>21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A932B-33F4-4E7A-8A5D-747EDFD3131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302"/>
      </p:ext>
    </p:extLst>
  </p:cSld>
  <p:clrMapOvr>
    <a:masterClrMapping/>
  </p:clrMapOvr>
  <p:transition spd="med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72B0C-AA50-439F-892C-99FDF1BA9DD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891834"/>
      </p:ext>
    </p:extLst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E0973-2B64-40E1-BF92-44F1D198CA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654160"/>
      </p:ext>
    </p:extLst>
  </p:cSld>
  <p:clrMapOvr>
    <a:masterClrMapping/>
  </p:clrMapOvr>
  <p:transition spd="med"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C42A8EE-0862-4495-A23E-C41A2DC5199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03040"/>
      </p:ext>
    </p:extLst>
  </p:cSld>
  <p:clrMapOvr>
    <a:masterClrMapping/>
  </p:clrMapOvr>
  <p:transition spd="med"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FECBBD8-8801-48C4-A061-8ABB959FDB2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616120"/>
      </p:ext>
    </p:extLst>
  </p:cSld>
  <p:clrMapOvr>
    <a:masterClrMapping/>
  </p:clrMapOvr>
  <p:transition spd="med"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A7BE977-665F-4009-89E9-7C18780EEE4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41926"/>
      </p:ext>
    </p:extLst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174DDE-7C28-49D2-B658-E8804B43E01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89101"/>
      </p:ext>
    </p:extLst>
  </p:cSld>
  <p:clrMapOvr>
    <a:masterClrMapping/>
  </p:clrMapOvr>
  <p:transition spd="med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1B3D7-5B90-4CF6-ACAC-5ACAC91D1B0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612023"/>
      </p:ext>
    </p:extLst>
  </p:cSld>
  <p:clrMapOvr>
    <a:masterClrMapping/>
  </p:clrMapOvr>
  <p:transition spd="med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2B7FCC-4FD8-4EF3-A9AA-C8AFC0973B0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937653"/>
      </p:ext>
    </p:extLst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C26483-A79A-4817-B800-DEAF78BFF29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553332"/>
      </p:ext>
    </p:extLst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8B355-C32C-4D53-B5D9-7F9527A0A3F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930333"/>
      </p:ext>
    </p:extLst>
  </p:cSld>
  <p:clrMapOvr>
    <a:masterClrMapping/>
  </p:clrMapOvr>
  <p:transition spd="med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56DEB-7438-4CCE-ABC6-43F5F250AD5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577951"/>
      </p:ext>
    </p:extLst>
  </p:cSld>
  <p:clrMapOvr>
    <a:masterClrMapping/>
  </p:clrMapOvr>
  <p:transition spd="med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B20E3-E6F2-4FE1-A87E-8B506308DE1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434440"/>
      </p:ext>
    </p:extLst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AF680-D915-4832-BDEF-FCD570C093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863400"/>
      </p:ext>
    </p:extLst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53EF218-F599-4FA8-A55E-AB89D15AE87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blinds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3.bin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11" Type="http://schemas.openxmlformats.org/officeDocument/2006/relationships/image" Target="../media/image4.jpeg"/><Relationship Id="rId5" Type="http://schemas.openxmlformats.org/officeDocument/2006/relationships/image" Target="../media/image16.wmf"/><Relationship Id="rId10" Type="http://schemas.openxmlformats.org/officeDocument/2006/relationships/image" Target="../media/image21.jpeg"/><Relationship Id="rId4" Type="http://schemas.openxmlformats.org/officeDocument/2006/relationships/image" Target="../media/image15.emf"/><Relationship Id="rId9" Type="http://schemas.openxmlformats.org/officeDocument/2006/relationships/image" Target="../media/image2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20.w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wmf"/><Relationship Id="rId5" Type="http://schemas.openxmlformats.org/officeDocument/2006/relationships/image" Target="../media/image19.wmf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oleObject" Target="../embeddings/__________Microsoft_Excel1.xls"/><Relationship Id="rId7" Type="http://schemas.openxmlformats.org/officeDocument/2006/relationships/oleObject" Target="../embeddings/oleObject5.bin"/><Relationship Id="rId12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9.emf"/><Relationship Id="rId11" Type="http://schemas.openxmlformats.org/officeDocument/2006/relationships/image" Target="http://im0-tub-ru.yandex.net/i?id=227108025-01-72&amp;n=21" TargetMode="External"/><Relationship Id="rId5" Type="http://schemas.openxmlformats.org/officeDocument/2006/relationships/oleObject" Target="../embeddings/oleObject4.bin"/><Relationship Id="rId10" Type="http://schemas.openxmlformats.org/officeDocument/2006/relationships/image" Target="../media/image41.jpeg"/><Relationship Id="rId4" Type="http://schemas.openxmlformats.org/officeDocument/2006/relationships/image" Target="../media/image38.png"/><Relationship Id="rId9" Type="http://schemas.openxmlformats.org/officeDocument/2006/relationships/hyperlink" Target="http://images.yandex.ru/yandsearch?text=%D0%BE%D1%82%D0%B4%D1%8B%D1%85%20%D0%BF%D0%B5%D0%BD%D1%81%D0%B8%D0%BE%D0%BD%D0%B5%D1%80%D0%BE%D0%B2%20%D0%BA%D0%B0%D1%80%D1%82%D0%B8%D0%BD%D0%BA%D0%B8&amp;noreask=1&amp;img_url=vidomosti-ua.com%2Fphoto%2Foriginal-1300461119.JPG&amp;pos=9&amp;rpt=simage&amp;lr=23&amp;nojs=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0.jpeg"/><Relationship Id="rId5" Type="http://schemas.openxmlformats.org/officeDocument/2006/relationships/image" Target="../media/image52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3.emf"/><Relationship Id="rId4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jpeg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Documents and Settings\yuriryab\Рабочий стол\Карта России-Мурман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762000"/>
            <a:ext cx="7499350" cy="417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2438400"/>
            <a:ext cx="9144000" cy="423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sz="2000" b="1">
              <a:latin typeface="Century Gothic" pitchFamily="34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sz="2000" b="1">
              <a:latin typeface="Century Gothic" pitchFamily="34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2000" b="1">
                <a:latin typeface="Century Gothic" pitchFamily="34" charset="0"/>
              </a:rPr>
              <a:t>О принимаемых исполнительными  органами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2000" b="1">
                <a:latin typeface="Century Gothic" pitchFamily="34" charset="0"/>
              </a:rPr>
              <a:t>государственной власти мерах, направленных на 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2000" b="1">
                <a:latin typeface="Century Gothic" pitchFamily="34" charset="0"/>
              </a:rPr>
              <a:t>повышение качества жизни пожилых людей</a:t>
            </a:r>
            <a:r>
              <a:rPr lang="ru-RU" sz="2000" b="1"/>
              <a:t>*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sz="2400">
              <a:latin typeface="Arial Unicode MS" pitchFamily="34" charset="-128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sz="2400">
              <a:latin typeface="Century Gothic" pitchFamily="34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sz="1400">
              <a:latin typeface="Century Gothic" pitchFamily="34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sz="1400">
              <a:latin typeface="Century Gothic" pitchFamily="34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1400">
                <a:latin typeface="Arial Unicode MS" pitchFamily="34" charset="-128"/>
              </a:rPr>
              <a:t>*«Качество жизни»- это комплекс физических, эмоциональных, 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1400">
                <a:latin typeface="Arial Unicode MS" pitchFamily="34" charset="-128"/>
              </a:rPr>
              <a:t>психических, интеллектуальных и общекультурных факторов, 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1400">
                <a:latin typeface="Arial Unicode MS" pitchFamily="34" charset="-128"/>
              </a:rPr>
              <a:t>определяющих способность человека к функционированию в 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1400">
                <a:latin typeface="Arial Unicode MS" pitchFamily="34" charset="-128"/>
              </a:rPr>
              <a:t>обществе, а также его удовлетворенность жизнью. 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sz="1400">
              <a:latin typeface="Arial Unicode MS" pitchFamily="34" charset="-128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sz="1400">
              <a:latin typeface="Century Gothic" pitchFamily="34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sz="1400">
              <a:latin typeface="Century Gothic" pitchFamily="34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1400"/>
              <a:t>Министр труда и социального развития Мурманской области 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1400"/>
              <a:t>В.М. Палькин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sz="1400">
              <a:latin typeface="Batang" pitchFamily="18" charset="-127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934200" y="1295400"/>
            <a:ext cx="2209800" cy="666750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spcAft>
                <a:spcPct val="20000"/>
              </a:spcAft>
              <a:buClr>
                <a:srgbClr val="CC0000"/>
              </a:buClr>
              <a:buSzPct val="125000"/>
              <a:buFont typeface="Wingdings" pitchFamily="2" charset="2"/>
              <a:buNone/>
            </a:pPr>
            <a:r>
              <a:rPr lang="ru-RU" sz="1400">
                <a:latin typeface="Century Gothic" pitchFamily="34" charset="0"/>
              </a:rPr>
              <a:t>20 ноября  2012 года</a:t>
            </a:r>
          </a:p>
          <a:p>
            <a:pPr algn="ctr">
              <a:spcBef>
                <a:spcPct val="50000"/>
              </a:spcBef>
              <a:spcAft>
                <a:spcPct val="20000"/>
              </a:spcAft>
              <a:buClr>
                <a:srgbClr val="CC0000"/>
              </a:buClr>
              <a:buSzPct val="125000"/>
              <a:buFont typeface="Wingdings" pitchFamily="2" charset="2"/>
              <a:buNone/>
            </a:pPr>
            <a:r>
              <a:rPr lang="ru-RU" sz="1400">
                <a:latin typeface="Century Gothic" pitchFamily="34" charset="0"/>
              </a:rPr>
              <a:t> г. Мурманск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-26988"/>
            <a:ext cx="7469188" cy="91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/>
              <a:t>ПРАВИТЕЛЬСТВО МУРМАНСКОЙ ОБЛАСТИ</a:t>
            </a:r>
          </a:p>
        </p:txBody>
      </p:sp>
      <p:pic>
        <p:nvPicPr>
          <p:cNvPr id="5126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929188"/>
            <a:ext cx="315912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4788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224302F-F009-45E3-9AC5-569523C79FCF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229600" cy="735013"/>
          </a:xfrm>
          <a:noFill/>
          <a:ln w="76200" cmpd="tri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ru-RU" sz="2000"/>
              <a:t>Динамика развития услуг в сфере труда и социального развития </a:t>
            </a:r>
            <a:br>
              <a:rPr lang="ru-RU" sz="2000"/>
            </a:br>
            <a:r>
              <a:rPr lang="ru-RU" sz="2000"/>
              <a:t>на территории Мурманской области в 2012 году</a:t>
            </a: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1905000" y="1905000"/>
          <a:ext cx="5070475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2" name="Диаграмма" r:id="rId3" imgW="9239402" imgH="5753100" progId="Excel.Chart.8">
                  <p:embed/>
                </p:oleObj>
              </mc:Choice>
              <mc:Fallback>
                <p:oleObj name="Диаграмма" r:id="rId3" imgW="9239402" imgH="5753100" progId="Excel.Char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905000"/>
                        <a:ext cx="5070475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70" name="Group 86"/>
          <p:cNvGraphicFramePr>
            <a:graphicFrameLocks noGrp="1"/>
          </p:cNvGraphicFramePr>
          <p:nvPr>
            <p:ph sz="quarter" idx="2"/>
          </p:nvPr>
        </p:nvGraphicFramePr>
        <p:xfrm>
          <a:off x="5562600" y="4800600"/>
          <a:ext cx="3352800" cy="1584960"/>
        </p:xfrm>
        <a:graphic>
          <a:graphicData uri="http://schemas.openxmlformats.org/drawingml/2006/table">
            <a:tbl>
              <a:tblPr/>
              <a:tblGrid>
                <a:gridCol w="2039938"/>
                <a:gridCol w="1312862"/>
              </a:tblGrid>
              <a:tr h="2873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Муниципальные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образования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00"/>
                        </a:gs>
                        <a:gs pos="100000">
                          <a:srgbClr val="69D7ED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Кол-во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открытых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отделений (служб)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00"/>
                        </a:gs>
                        <a:gs pos="100000">
                          <a:srgbClr val="69D7ED"/>
                        </a:gs>
                      </a:gsLst>
                      <a:lin ang="5400000" scaled="1"/>
                    </a:gra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Полярные Зори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00"/>
                        </a:gs>
                        <a:gs pos="100000">
                          <a:srgbClr val="69D7ED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00"/>
                        </a:gs>
                        <a:gs pos="100000">
                          <a:srgbClr val="69D7ED"/>
                        </a:gs>
                      </a:gsLst>
                      <a:lin ang="5400000" scaled="1"/>
                    </a:gra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Полярный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00"/>
                        </a:gs>
                        <a:gs pos="100000">
                          <a:srgbClr val="69D7ED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00"/>
                        </a:gs>
                        <a:gs pos="100000">
                          <a:srgbClr val="69D7ED"/>
                        </a:gs>
                      </a:gsLst>
                      <a:lin ang="5400000" scaled="1"/>
                    </a:gra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Терский район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00"/>
                        </a:gs>
                        <a:gs pos="100000">
                          <a:srgbClr val="69D7ED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00"/>
                        </a:gs>
                        <a:gs pos="100000">
                          <a:srgbClr val="69D7ED"/>
                        </a:gs>
                      </a:gsLst>
                      <a:lin ang="5400000" scaled="1"/>
                    </a:gra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Ловозерский район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00"/>
                        </a:gs>
                        <a:gs pos="100000">
                          <a:srgbClr val="69D7ED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00"/>
                        </a:gs>
                        <a:gs pos="100000">
                          <a:srgbClr val="69D7ED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6715125" y="1171575"/>
            <a:ext cx="1927225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</a:rPr>
              <a:t>Служба «Мобильная социальная бригада»</a:t>
            </a:r>
          </a:p>
          <a:p>
            <a:pPr>
              <a:buFontTx/>
              <a:buChar char="-"/>
            </a:pPr>
            <a:r>
              <a:rPr lang="ru-RU" sz="1400">
                <a:latin typeface="Times New Roman" pitchFamily="18" charset="0"/>
              </a:rPr>
              <a:t> Терский район </a:t>
            </a:r>
          </a:p>
          <a:p>
            <a:pPr>
              <a:buFontTx/>
              <a:buChar char="-"/>
            </a:pPr>
            <a:r>
              <a:rPr lang="ru-RU" sz="1400">
                <a:latin typeface="Times New Roman" pitchFamily="18" charset="0"/>
              </a:rPr>
              <a:t> Полярные Зори</a:t>
            </a:r>
          </a:p>
          <a:p>
            <a:r>
              <a:rPr lang="ru-RU" sz="1400">
                <a:latin typeface="Times New Roman" pitchFamily="18" charset="0"/>
              </a:rPr>
              <a:t>- Кандалакша</a:t>
            </a:r>
          </a:p>
          <a:p>
            <a:endParaRPr lang="ru-RU" sz="1400">
              <a:latin typeface="Times New Roman" pitchFamily="18" charset="0"/>
            </a:endParaRPr>
          </a:p>
        </p:txBody>
      </p:sp>
      <p:pic>
        <p:nvPicPr>
          <p:cNvPr id="16409" name="Picture 25" descr="MC900282438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250950"/>
            <a:ext cx="428625" cy="30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0" name="Picture 26" descr="j02932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895600"/>
            <a:ext cx="284163" cy="28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1" name="Picture 65" descr="CAM7SE5ICA3KC8ZHCAHP9EX3CA3DLESRCA53HVPZCAU481DRCAPWVDD6CAMDFE2BCAOJSTIECAV2TORECAZ3718VCAMIO273CANRK5UECAI5YG1FCAHBAQLOCA4HRGCECARRUPSCCAIID19L"/>
          <p:cNvPicPr>
            <a:picLocks noChangeAspect="1" noChangeArrowheads="1"/>
          </p:cNvPicPr>
          <p:nvPr/>
        </p:nvPicPr>
        <p:blipFill>
          <a:blip r:embed="rId7">
            <a:lum bright="14000" contras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4154488"/>
            <a:ext cx="357188" cy="257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2" name="Picture 28" descr="MC900355893[1]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124200"/>
            <a:ext cx="249238" cy="322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3" name="Picture 29" descr="j018600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357188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14" name="Rectangle 30"/>
          <p:cNvSpPr>
            <a:spLocks noChangeArrowheads="1"/>
          </p:cNvSpPr>
          <p:nvPr/>
        </p:nvSpPr>
        <p:spPr bwMode="auto">
          <a:xfrm>
            <a:off x="6715125" y="3025775"/>
            <a:ext cx="1998663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</a:rPr>
              <a:t>Служба «Надомные сиделки»</a:t>
            </a:r>
          </a:p>
          <a:p>
            <a:r>
              <a:rPr lang="ru-RU" sz="1400">
                <a:latin typeface="Times New Roman" pitchFamily="18" charset="0"/>
              </a:rPr>
              <a:t>- Мончегорск</a:t>
            </a:r>
          </a:p>
          <a:p>
            <a:pPr>
              <a:buFontTx/>
              <a:buChar char="-"/>
            </a:pPr>
            <a:r>
              <a:rPr lang="ru-RU" sz="1400">
                <a:latin typeface="Times New Roman" pitchFamily="18" charset="0"/>
              </a:rPr>
              <a:t> Полярный</a:t>
            </a:r>
          </a:p>
          <a:p>
            <a:pPr>
              <a:buFontTx/>
              <a:buChar char="-"/>
            </a:pPr>
            <a:r>
              <a:rPr lang="ru-RU" sz="1400">
                <a:latin typeface="Times New Roman" pitchFamily="18" charset="0"/>
              </a:rPr>
              <a:t> Терский район</a:t>
            </a:r>
          </a:p>
        </p:txBody>
      </p:sp>
      <p:sp>
        <p:nvSpPr>
          <p:cNvPr id="16415" name="Rectangle 31"/>
          <p:cNvSpPr>
            <a:spLocks noChangeArrowheads="1"/>
          </p:cNvSpPr>
          <p:nvPr/>
        </p:nvSpPr>
        <p:spPr bwMode="auto">
          <a:xfrm>
            <a:off x="501650" y="1250950"/>
            <a:ext cx="2557463" cy="144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</a:rPr>
              <a:t>Специализированные отделения </a:t>
            </a:r>
          </a:p>
          <a:p>
            <a:r>
              <a:rPr lang="ru-RU" sz="1400" b="1">
                <a:latin typeface="Times New Roman" pitchFamily="18" charset="0"/>
              </a:rPr>
              <a:t>социально-медицинского </a:t>
            </a:r>
          </a:p>
          <a:p>
            <a:r>
              <a:rPr lang="ru-RU" sz="1400" b="1">
                <a:latin typeface="Times New Roman" pitchFamily="18" charset="0"/>
              </a:rPr>
              <a:t>обслуживания на дому</a:t>
            </a:r>
          </a:p>
          <a:p>
            <a:r>
              <a:rPr lang="ru-RU" sz="1400">
                <a:latin typeface="Times New Roman" pitchFamily="18" charset="0"/>
              </a:rPr>
              <a:t>- Мурманск</a:t>
            </a:r>
          </a:p>
          <a:p>
            <a:r>
              <a:rPr lang="ru-RU" sz="1400">
                <a:latin typeface="Times New Roman" pitchFamily="18" charset="0"/>
              </a:rPr>
              <a:t>- Терский район</a:t>
            </a:r>
          </a:p>
        </p:txBody>
      </p:sp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430213" y="2863850"/>
            <a:ext cx="2570162" cy="99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</a:rPr>
              <a:t>Прокат средств реабилитации и предметов ухода</a:t>
            </a:r>
          </a:p>
          <a:p>
            <a:r>
              <a:rPr lang="ru-RU" sz="1400">
                <a:latin typeface="Times New Roman" pitchFamily="18" charset="0"/>
              </a:rPr>
              <a:t>- Ловозерский район</a:t>
            </a:r>
          </a:p>
          <a:p>
            <a:r>
              <a:rPr lang="ru-RU" sz="1400">
                <a:latin typeface="Times New Roman" pitchFamily="18" charset="0"/>
              </a:rPr>
              <a:t>- Терский район</a:t>
            </a:r>
          </a:p>
        </p:txBody>
      </p:sp>
      <p:sp>
        <p:nvSpPr>
          <p:cNvPr id="16417" name="Rectangle 33"/>
          <p:cNvSpPr>
            <a:spLocks noChangeArrowheads="1"/>
          </p:cNvSpPr>
          <p:nvPr/>
        </p:nvSpPr>
        <p:spPr bwMode="auto">
          <a:xfrm>
            <a:off x="573088" y="4073525"/>
            <a:ext cx="2141537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</a:rPr>
              <a:t>Служба «Социальное такси»</a:t>
            </a:r>
          </a:p>
          <a:p>
            <a:r>
              <a:rPr lang="ru-RU" sz="1400">
                <a:latin typeface="Times New Roman" pitchFamily="18" charset="0"/>
              </a:rPr>
              <a:t>- Апатиты</a:t>
            </a:r>
          </a:p>
        </p:txBody>
      </p:sp>
      <p:sp>
        <p:nvSpPr>
          <p:cNvPr id="16418" name="Line 34"/>
          <p:cNvSpPr>
            <a:spLocks noChangeShapeType="1"/>
          </p:cNvSpPr>
          <p:nvPr/>
        </p:nvSpPr>
        <p:spPr bwMode="auto">
          <a:xfrm>
            <a:off x="2438400" y="2133600"/>
            <a:ext cx="1066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19" name="Line 35"/>
          <p:cNvSpPr>
            <a:spLocks noChangeShapeType="1"/>
          </p:cNvSpPr>
          <p:nvPr/>
        </p:nvSpPr>
        <p:spPr bwMode="auto">
          <a:xfrm flipV="1">
            <a:off x="2590800" y="4343400"/>
            <a:ext cx="990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0" name="Line 36"/>
          <p:cNvSpPr>
            <a:spLocks noChangeShapeType="1"/>
          </p:cNvSpPr>
          <p:nvPr/>
        </p:nvSpPr>
        <p:spPr bwMode="auto">
          <a:xfrm flipH="1">
            <a:off x="5410200" y="1676400"/>
            <a:ext cx="1371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1" name="Line 37"/>
          <p:cNvSpPr>
            <a:spLocks noChangeShapeType="1"/>
          </p:cNvSpPr>
          <p:nvPr/>
        </p:nvSpPr>
        <p:spPr bwMode="auto">
          <a:xfrm flipH="1">
            <a:off x="5410200" y="3505200"/>
            <a:ext cx="1371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2" name="Line 38"/>
          <p:cNvSpPr>
            <a:spLocks noChangeShapeType="1"/>
          </p:cNvSpPr>
          <p:nvPr/>
        </p:nvSpPr>
        <p:spPr bwMode="auto">
          <a:xfrm>
            <a:off x="533400" y="2133600"/>
            <a:ext cx="1927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4" name="Text Box 40"/>
          <p:cNvSpPr txBox="1">
            <a:spLocks noChangeArrowheads="1"/>
          </p:cNvSpPr>
          <p:nvPr/>
        </p:nvSpPr>
        <p:spPr bwMode="auto">
          <a:xfrm>
            <a:off x="3810000" y="3048000"/>
            <a:ext cx="12858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i="1">
                <a:latin typeface="Times New Roman" pitchFamily="18" charset="0"/>
              </a:rPr>
              <a:t>Всего 5 видов отделений (служб)</a:t>
            </a:r>
          </a:p>
        </p:txBody>
      </p:sp>
      <p:graphicFrame>
        <p:nvGraphicFramePr>
          <p:cNvPr id="16477" name="Group 93"/>
          <p:cNvGraphicFramePr>
            <a:graphicFrameLocks noGrp="1"/>
          </p:cNvGraphicFramePr>
          <p:nvPr>
            <p:ph sz="quarter" idx="3"/>
          </p:nvPr>
        </p:nvGraphicFramePr>
        <p:xfrm>
          <a:off x="228600" y="4800600"/>
          <a:ext cx="2971800" cy="1584960"/>
        </p:xfrm>
        <a:graphic>
          <a:graphicData uri="http://schemas.openxmlformats.org/drawingml/2006/table">
            <a:tbl>
              <a:tblPr/>
              <a:tblGrid>
                <a:gridCol w="1639888"/>
                <a:gridCol w="1331912"/>
              </a:tblGrid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Муниципальные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образования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7A7F1"/>
                        </a:gs>
                        <a:gs pos="100000">
                          <a:srgbClr val="8DF3D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Кол-во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открытых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отделений (служб)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7A7F1"/>
                        </a:gs>
                        <a:gs pos="100000">
                          <a:srgbClr val="8DF3D1"/>
                        </a:gs>
                      </a:gsLst>
                      <a:lin ang="5400000" scaled="1"/>
                    </a:gra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Мурманск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7A7F1"/>
                        </a:gs>
                        <a:gs pos="100000">
                          <a:srgbClr val="8DF3D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7A7F1"/>
                        </a:gs>
                        <a:gs pos="100000">
                          <a:srgbClr val="8DF3D1"/>
                        </a:gs>
                      </a:gsLst>
                      <a:lin ang="5400000" scaled="1"/>
                    </a:gra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Апатиты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7A7F1"/>
                        </a:gs>
                        <a:gs pos="100000">
                          <a:srgbClr val="8DF3D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1*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7A7F1"/>
                        </a:gs>
                        <a:gs pos="100000">
                          <a:srgbClr val="8DF3D1"/>
                        </a:gs>
                      </a:gsLst>
                      <a:lin ang="5400000" scaled="1"/>
                    </a:gra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Кандалакша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7A7F1"/>
                        </a:gs>
                        <a:gs pos="100000">
                          <a:srgbClr val="8DF3D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7A7F1"/>
                        </a:gs>
                        <a:gs pos="100000">
                          <a:srgbClr val="8DF3D1"/>
                        </a:gs>
                      </a:gsLst>
                      <a:lin ang="5400000" scaled="1"/>
                    </a:gra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Мончегорск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7A7F1"/>
                        </a:gs>
                        <a:gs pos="100000">
                          <a:srgbClr val="8DF3D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7A7F1"/>
                        </a:gs>
                        <a:gs pos="100000">
                          <a:srgbClr val="8DF3D1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pic>
        <p:nvPicPr>
          <p:cNvPr id="16445" name="Picture 61" descr="MC900355893[1]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096000"/>
            <a:ext cx="187325" cy="24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46" name="Picture 62" descr="MC900355893[1]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638800"/>
            <a:ext cx="187325" cy="24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47" name="Picture 65" descr="CAM7SE5ICA3KC8ZHCAHP9EX3CA3DLESRCA53HVPZCAU481DRCAPWVDD6CAMDFE2BCAOJSTIECAV2TORECAZ3718VCAMIO273CANRK5UECAI5YG1FCAHBAQLOCA4HRGCECARRUPSCCAIID19L"/>
          <p:cNvPicPr>
            <a:picLocks noChangeAspect="1" noChangeArrowheads="1"/>
          </p:cNvPicPr>
          <p:nvPr/>
        </p:nvPicPr>
        <p:blipFill>
          <a:blip r:embed="rId10" cstate="print">
            <a:lum bright="14000" contras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638800"/>
            <a:ext cx="214313" cy="153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48" name="Picture 64" descr="j018600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410200"/>
            <a:ext cx="214313" cy="20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49" name="Picture 65" descr="j02932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6172200"/>
            <a:ext cx="212725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50" name="Picture 66" descr="j02932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867400"/>
            <a:ext cx="214313" cy="21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51" name="Picture 67" descr="MC900282438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867400"/>
            <a:ext cx="357188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52" name="Picture 68" descr="MC900282438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334000"/>
            <a:ext cx="355600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53" name="Picture 69" descr="MC900282438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867400"/>
            <a:ext cx="355600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54" name="Line 70"/>
          <p:cNvSpPr>
            <a:spLocks noChangeShapeType="1"/>
          </p:cNvSpPr>
          <p:nvPr/>
        </p:nvSpPr>
        <p:spPr bwMode="auto">
          <a:xfrm>
            <a:off x="6781800" y="3505200"/>
            <a:ext cx="1641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55" name="Line 71"/>
          <p:cNvSpPr>
            <a:spLocks noChangeShapeType="1"/>
          </p:cNvSpPr>
          <p:nvPr/>
        </p:nvSpPr>
        <p:spPr bwMode="auto">
          <a:xfrm>
            <a:off x="685800" y="4495800"/>
            <a:ext cx="1927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56" name="Line 72"/>
          <p:cNvSpPr>
            <a:spLocks noChangeShapeType="1"/>
          </p:cNvSpPr>
          <p:nvPr/>
        </p:nvSpPr>
        <p:spPr bwMode="auto">
          <a:xfrm>
            <a:off x="457200" y="3581400"/>
            <a:ext cx="2070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57" name="Line 73"/>
          <p:cNvSpPr>
            <a:spLocks noChangeShapeType="1"/>
          </p:cNvSpPr>
          <p:nvPr/>
        </p:nvSpPr>
        <p:spPr bwMode="auto">
          <a:xfrm>
            <a:off x="2514600" y="3581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6458" name="Picture 74" descr="MC900355893[1]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867400"/>
            <a:ext cx="188913" cy="24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59" name="Picture 75" descr="j018600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867400"/>
            <a:ext cx="214313" cy="20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60" name="Text Box 76"/>
          <p:cNvSpPr txBox="1">
            <a:spLocks noChangeArrowheads="1"/>
          </p:cNvSpPr>
          <p:nvPr/>
        </p:nvSpPr>
        <p:spPr bwMode="auto">
          <a:xfrm>
            <a:off x="5867400" y="1752600"/>
            <a:ext cx="273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400">
                <a:latin typeface="Times New Roman" pitchFamily="18" charset="0"/>
              </a:rPr>
              <a:t>3</a:t>
            </a:r>
          </a:p>
        </p:txBody>
      </p:sp>
      <p:sp>
        <p:nvSpPr>
          <p:cNvPr id="16461" name="Text Box 77"/>
          <p:cNvSpPr txBox="1">
            <a:spLocks noChangeArrowheads="1"/>
          </p:cNvSpPr>
          <p:nvPr/>
        </p:nvSpPr>
        <p:spPr bwMode="auto">
          <a:xfrm>
            <a:off x="6172200" y="3886200"/>
            <a:ext cx="273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400">
                <a:latin typeface="Times New Roman" pitchFamily="18" charset="0"/>
              </a:rPr>
              <a:t>3</a:t>
            </a:r>
          </a:p>
        </p:txBody>
      </p:sp>
      <p:sp>
        <p:nvSpPr>
          <p:cNvPr id="16462" name="Text Box 78"/>
          <p:cNvSpPr txBox="1">
            <a:spLocks noChangeArrowheads="1"/>
          </p:cNvSpPr>
          <p:nvPr/>
        </p:nvSpPr>
        <p:spPr bwMode="auto">
          <a:xfrm>
            <a:off x="3048000" y="1981200"/>
            <a:ext cx="273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400">
                <a:latin typeface="Times New Roman" pitchFamily="18" charset="0"/>
              </a:rPr>
              <a:t>2</a:t>
            </a:r>
          </a:p>
        </p:txBody>
      </p:sp>
      <p:sp>
        <p:nvSpPr>
          <p:cNvPr id="16463" name="Text Box 79"/>
          <p:cNvSpPr txBox="1">
            <a:spLocks noChangeArrowheads="1"/>
          </p:cNvSpPr>
          <p:nvPr/>
        </p:nvSpPr>
        <p:spPr bwMode="auto">
          <a:xfrm>
            <a:off x="2590800" y="3733800"/>
            <a:ext cx="273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400">
                <a:latin typeface="Times New Roman" pitchFamily="18" charset="0"/>
              </a:rPr>
              <a:t>2</a:t>
            </a:r>
          </a:p>
        </p:txBody>
      </p:sp>
      <p:sp>
        <p:nvSpPr>
          <p:cNvPr id="16464" name="Text Box 80"/>
          <p:cNvSpPr txBox="1">
            <a:spLocks noChangeArrowheads="1"/>
          </p:cNvSpPr>
          <p:nvPr/>
        </p:nvSpPr>
        <p:spPr bwMode="auto">
          <a:xfrm>
            <a:off x="2895600" y="4419600"/>
            <a:ext cx="273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400">
                <a:latin typeface="Times New Roman" pitchFamily="18" charset="0"/>
              </a:rPr>
              <a:t>1</a:t>
            </a:r>
          </a:p>
        </p:txBody>
      </p:sp>
      <p:sp>
        <p:nvSpPr>
          <p:cNvPr id="16465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10</a:t>
            </a:r>
          </a:p>
        </p:txBody>
      </p:sp>
      <p:pic>
        <p:nvPicPr>
          <p:cNvPr id="16466" name="Рисунок 5" descr="Рисунок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71" name="Text Box 87"/>
          <p:cNvSpPr txBox="1">
            <a:spLocks noChangeArrowheads="1"/>
          </p:cNvSpPr>
          <p:nvPr/>
        </p:nvSpPr>
        <p:spPr bwMode="auto">
          <a:xfrm>
            <a:off x="3200400" y="5562600"/>
            <a:ext cx="24003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600">
                <a:latin typeface="Times New Roman" pitchFamily="18" charset="0"/>
              </a:rPr>
              <a:t>Надомное обслуживание </a:t>
            </a:r>
          </a:p>
          <a:p>
            <a:pPr algn="ctr"/>
            <a:r>
              <a:rPr lang="ru-RU" sz="1600">
                <a:latin typeface="Times New Roman" pitchFamily="18" charset="0"/>
              </a:rPr>
              <a:t>в </a:t>
            </a:r>
            <a:r>
              <a:rPr lang="ru-RU" sz="1600" b="1">
                <a:latin typeface="Times New Roman" pitchFamily="18" charset="0"/>
              </a:rPr>
              <a:t>7,5</a:t>
            </a:r>
            <a:r>
              <a:rPr lang="ru-RU" sz="1600">
                <a:latin typeface="Times New Roman" pitchFamily="18" charset="0"/>
              </a:rPr>
              <a:t> раза дешевле, </a:t>
            </a:r>
          </a:p>
          <a:p>
            <a:pPr algn="ctr"/>
            <a:r>
              <a:rPr lang="ru-RU" sz="1600">
                <a:latin typeface="Times New Roman" pitchFamily="18" charset="0"/>
              </a:rPr>
              <a:t>чем стационарное</a:t>
            </a:r>
          </a:p>
        </p:txBody>
      </p:sp>
      <p:sp>
        <p:nvSpPr>
          <p:cNvPr id="16479" name="Line 95"/>
          <p:cNvSpPr>
            <a:spLocks noChangeShapeType="1"/>
          </p:cNvSpPr>
          <p:nvPr/>
        </p:nvSpPr>
        <p:spPr bwMode="auto">
          <a:xfrm>
            <a:off x="6781800" y="1676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80" name="Text Box 96"/>
          <p:cNvSpPr txBox="1">
            <a:spLocks noChangeArrowheads="1"/>
          </p:cNvSpPr>
          <p:nvPr/>
        </p:nvSpPr>
        <p:spPr bwMode="auto">
          <a:xfrm>
            <a:off x="228600" y="6491288"/>
            <a:ext cx="7299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200"/>
              <a:t>* – в декабре 2012 года организация деятельности службы, в январе 2013 года – открытие службы</a:t>
            </a:r>
            <a:r>
              <a:rPr lang="ru-RU"/>
              <a:t>.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879475" y="22971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52400" y="203200"/>
            <a:ext cx="800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>
                <a:solidFill>
                  <a:schemeClr val="tx2"/>
                </a:solidFill>
              </a:rPr>
              <a:t>Комплексные центры социального обслуживания населения </a:t>
            </a:r>
          </a:p>
          <a:p>
            <a:endParaRPr lang="ru-RU" sz="2000">
              <a:solidFill>
                <a:schemeClr val="tx2"/>
              </a:solidFill>
            </a:endParaRPr>
          </a:p>
        </p:txBody>
      </p:sp>
      <p:pic>
        <p:nvPicPr>
          <p:cNvPr id="12300" name="Рисунок 5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2" name="AutoShape 14"/>
          <p:cNvSpPr>
            <a:spLocks noChangeArrowheads="1"/>
          </p:cNvSpPr>
          <p:nvPr/>
        </p:nvSpPr>
        <p:spPr bwMode="auto">
          <a:xfrm>
            <a:off x="1371600" y="990600"/>
            <a:ext cx="6248400" cy="914400"/>
          </a:xfrm>
          <a:prstGeom prst="flowChartAlternateProcess">
            <a:avLst/>
          </a:prstGeom>
          <a:gradFill rotWithShape="1">
            <a:gsLst>
              <a:gs pos="0">
                <a:srgbClr val="FA508D"/>
              </a:gs>
              <a:gs pos="50000">
                <a:schemeClr val="bg1"/>
              </a:gs>
              <a:gs pos="100000">
                <a:srgbClr val="FA508D"/>
              </a:gs>
            </a:gsLst>
            <a:lin ang="5400000" scaled="1"/>
          </a:gradFill>
          <a:ln w="76200" cmpd="tri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u="sng"/>
              <a:t>Комплексные центры</a:t>
            </a:r>
          </a:p>
          <a:p>
            <a:pPr algn="ctr"/>
            <a:r>
              <a:rPr lang="ru-RU" sz="1400">
                <a:latin typeface="Times New Roman" pitchFamily="18" charset="0"/>
              </a:rPr>
              <a:t>Всего: 69 отделений</a:t>
            </a:r>
          </a:p>
        </p:txBody>
      </p:sp>
      <p:sp>
        <p:nvSpPr>
          <p:cNvPr id="12311" name="Oval 25"/>
          <p:cNvSpPr>
            <a:spLocks noChangeArrowheads="1"/>
          </p:cNvSpPr>
          <p:nvPr/>
        </p:nvSpPr>
        <p:spPr bwMode="auto">
          <a:xfrm>
            <a:off x="5943600" y="2362200"/>
            <a:ext cx="3048000" cy="1066800"/>
          </a:xfrm>
          <a:prstGeom prst="ellipse">
            <a:avLst/>
          </a:prstGeom>
          <a:gradFill rotWithShape="1">
            <a:gsLst>
              <a:gs pos="0">
                <a:srgbClr val="FF5050"/>
              </a:gs>
              <a:gs pos="100000">
                <a:srgbClr val="FFFF99"/>
              </a:gs>
            </a:gsLst>
            <a:path path="rect">
              <a:fillToRect r="100000" b="100000"/>
            </a:path>
          </a:gra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>
              <a:latin typeface="Times New Roman" pitchFamily="18" charset="0"/>
            </a:endParaRPr>
          </a:p>
        </p:txBody>
      </p:sp>
      <p:sp>
        <p:nvSpPr>
          <p:cNvPr id="12312" name="Oval 25"/>
          <p:cNvSpPr>
            <a:spLocks noChangeArrowheads="1"/>
          </p:cNvSpPr>
          <p:nvPr/>
        </p:nvSpPr>
        <p:spPr bwMode="auto">
          <a:xfrm>
            <a:off x="1143000" y="3886200"/>
            <a:ext cx="3352800" cy="1143000"/>
          </a:xfrm>
          <a:prstGeom prst="ellipse">
            <a:avLst/>
          </a:prstGeom>
          <a:gradFill rotWithShape="1">
            <a:gsLst>
              <a:gs pos="0">
                <a:srgbClr val="FF5050"/>
              </a:gs>
              <a:gs pos="100000">
                <a:srgbClr val="FFFF99"/>
              </a:gs>
            </a:gsLst>
            <a:path path="rect">
              <a:fillToRect r="100000" b="100000"/>
            </a:path>
          </a:gra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>
              <a:latin typeface="Times New Roman" pitchFamily="18" charset="0"/>
            </a:endParaRPr>
          </a:p>
        </p:txBody>
      </p:sp>
      <p:sp>
        <p:nvSpPr>
          <p:cNvPr id="12313" name="Oval 25"/>
          <p:cNvSpPr>
            <a:spLocks noChangeArrowheads="1"/>
          </p:cNvSpPr>
          <p:nvPr/>
        </p:nvSpPr>
        <p:spPr bwMode="auto">
          <a:xfrm>
            <a:off x="4953000" y="3886200"/>
            <a:ext cx="3276600" cy="1219200"/>
          </a:xfrm>
          <a:prstGeom prst="ellipse">
            <a:avLst/>
          </a:prstGeom>
          <a:gradFill rotWithShape="1">
            <a:gsLst>
              <a:gs pos="0">
                <a:srgbClr val="FF5050"/>
              </a:gs>
              <a:gs pos="100000">
                <a:srgbClr val="FFFF99"/>
              </a:gs>
            </a:gsLst>
            <a:path path="rect">
              <a:fillToRect r="100000" b="100000"/>
            </a:path>
          </a:gra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>
              <a:latin typeface="Times New Roman" pitchFamily="18" charset="0"/>
            </a:endParaRPr>
          </a:p>
        </p:txBody>
      </p:sp>
      <p:sp>
        <p:nvSpPr>
          <p:cNvPr id="12314" name="Rectangle 26"/>
          <p:cNvSpPr>
            <a:spLocks noChangeArrowheads="1"/>
          </p:cNvSpPr>
          <p:nvPr/>
        </p:nvSpPr>
        <p:spPr bwMode="auto">
          <a:xfrm>
            <a:off x="1371600" y="3886200"/>
            <a:ext cx="28194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b="1"/>
              <a:t>10</a:t>
            </a:r>
            <a:r>
              <a:rPr lang="ru-RU" sz="1200"/>
              <a:t> </a:t>
            </a:r>
          </a:p>
          <a:p>
            <a:pPr algn="ctr"/>
            <a:r>
              <a:rPr lang="ru-RU" sz="1200"/>
              <a:t>специализированных </a:t>
            </a:r>
          </a:p>
          <a:p>
            <a:pPr algn="ctr"/>
            <a:r>
              <a:rPr lang="ru-RU" sz="1200"/>
              <a:t>отделений социально-</a:t>
            </a:r>
          </a:p>
          <a:p>
            <a:pPr algn="ctr"/>
            <a:r>
              <a:rPr lang="ru-RU" sz="1200"/>
              <a:t>медицинского обслуживания </a:t>
            </a:r>
          </a:p>
          <a:p>
            <a:pPr algn="ctr"/>
            <a:r>
              <a:rPr lang="ru-RU" sz="1200"/>
              <a:t>на дому</a:t>
            </a:r>
            <a:r>
              <a:rPr lang="ru-RU"/>
              <a:t> </a:t>
            </a:r>
          </a:p>
        </p:txBody>
      </p:sp>
      <p:sp>
        <p:nvSpPr>
          <p:cNvPr id="12315" name="Rectangle 27"/>
          <p:cNvSpPr>
            <a:spLocks noChangeArrowheads="1"/>
          </p:cNvSpPr>
          <p:nvPr/>
        </p:nvSpPr>
        <p:spPr bwMode="auto">
          <a:xfrm>
            <a:off x="5334000" y="3886200"/>
            <a:ext cx="25257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18</a:t>
            </a:r>
            <a:r>
              <a:rPr lang="ru-RU"/>
              <a:t> </a:t>
            </a:r>
          </a:p>
          <a:p>
            <a:pPr algn="ctr"/>
            <a:r>
              <a:rPr lang="ru-RU" sz="1200"/>
              <a:t>отделений дневного </a:t>
            </a:r>
          </a:p>
          <a:p>
            <a:pPr algn="ctr"/>
            <a:r>
              <a:rPr lang="ru-RU" sz="1200"/>
              <a:t>пребывания граждан </a:t>
            </a:r>
          </a:p>
          <a:p>
            <a:pPr algn="ctr"/>
            <a:r>
              <a:rPr lang="ru-RU" sz="1200"/>
              <a:t>пожилого возраста и инвалидов</a:t>
            </a:r>
            <a:r>
              <a:rPr lang="ru-RU"/>
              <a:t> </a:t>
            </a:r>
          </a:p>
        </p:txBody>
      </p:sp>
      <p:sp>
        <p:nvSpPr>
          <p:cNvPr id="12316" name="Rectangle 28"/>
          <p:cNvSpPr>
            <a:spLocks noChangeArrowheads="1"/>
          </p:cNvSpPr>
          <p:nvPr/>
        </p:nvSpPr>
        <p:spPr bwMode="auto">
          <a:xfrm>
            <a:off x="6324600" y="2362200"/>
            <a:ext cx="220186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10</a:t>
            </a:r>
            <a:r>
              <a:rPr lang="ru-RU" sz="1200"/>
              <a:t> </a:t>
            </a:r>
          </a:p>
          <a:p>
            <a:pPr algn="ctr"/>
            <a:r>
              <a:rPr lang="ru-RU" sz="1200"/>
              <a:t>отделений срочного </a:t>
            </a:r>
          </a:p>
          <a:p>
            <a:pPr algn="ctr"/>
            <a:r>
              <a:rPr lang="ru-RU" sz="1200"/>
              <a:t>социального обслуживания</a:t>
            </a:r>
            <a:r>
              <a:rPr lang="ru-RU"/>
              <a:t> </a:t>
            </a:r>
          </a:p>
        </p:txBody>
      </p:sp>
      <p:sp>
        <p:nvSpPr>
          <p:cNvPr id="12319" name="Line 31"/>
          <p:cNvSpPr>
            <a:spLocks noChangeShapeType="1"/>
          </p:cNvSpPr>
          <p:nvPr/>
        </p:nvSpPr>
        <p:spPr bwMode="auto">
          <a:xfrm flipH="1">
            <a:off x="3276600" y="1905000"/>
            <a:ext cx="1219200" cy="1981200"/>
          </a:xfrm>
          <a:prstGeom prst="line">
            <a:avLst/>
          </a:prstGeom>
          <a:noFill/>
          <a:ln w="38100" cmpd="dbl">
            <a:solidFill>
              <a:srgbClr val="FF505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20" name="Line 32"/>
          <p:cNvSpPr>
            <a:spLocks noChangeShapeType="1"/>
          </p:cNvSpPr>
          <p:nvPr/>
        </p:nvSpPr>
        <p:spPr bwMode="auto">
          <a:xfrm>
            <a:off x="4495800" y="1905000"/>
            <a:ext cx="1371600" cy="1981200"/>
          </a:xfrm>
          <a:prstGeom prst="line">
            <a:avLst/>
          </a:prstGeom>
          <a:noFill/>
          <a:ln w="38100" cmpd="dbl">
            <a:solidFill>
              <a:srgbClr val="FF505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21" name="Line 33"/>
          <p:cNvSpPr>
            <a:spLocks noChangeShapeType="1"/>
          </p:cNvSpPr>
          <p:nvPr/>
        </p:nvSpPr>
        <p:spPr bwMode="auto">
          <a:xfrm flipH="1">
            <a:off x="3048000" y="1905000"/>
            <a:ext cx="1447800" cy="685800"/>
          </a:xfrm>
          <a:prstGeom prst="line">
            <a:avLst/>
          </a:prstGeom>
          <a:noFill/>
          <a:ln w="38100" cmpd="dbl">
            <a:solidFill>
              <a:srgbClr val="FF505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22" name="Line 34"/>
          <p:cNvSpPr>
            <a:spLocks noChangeShapeType="1"/>
          </p:cNvSpPr>
          <p:nvPr/>
        </p:nvSpPr>
        <p:spPr bwMode="auto">
          <a:xfrm>
            <a:off x="4495800" y="1905000"/>
            <a:ext cx="1676400" cy="685800"/>
          </a:xfrm>
          <a:prstGeom prst="line">
            <a:avLst/>
          </a:prstGeom>
          <a:noFill/>
          <a:ln w="38100" cmpd="dbl">
            <a:solidFill>
              <a:srgbClr val="FF505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23" name="Rectangle 35"/>
          <p:cNvSpPr>
            <a:spLocks noChangeArrowheads="1"/>
          </p:cNvSpPr>
          <p:nvPr/>
        </p:nvSpPr>
        <p:spPr bwMode="auto">
          <a:xfrm>
            <a:off x="1524000" y="5410200"/>
            <a:ext cx="60198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1600"/>
              <a:t>Сеть комплексных учреждений социального обслуживания охватывает население всех муниципальных образований области, включая отдаленные населенные пункты.</a:t>
            </a:r>
          </a:p>
        </p:txBody>
      </p:sp>
      <p:pic>
        <p:nvPicPr>
          <p:cNvPr id="12324" name="Picture 36" descr="N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914400" cy="87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25" name="Picture 37" descr="TE23C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990600"/>
            <a:ext cx="1066800" cy="87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3" name="Oval 25"/>
          <p:cNvSpPr>
            <a:spLocks noChangeArrowheads="1"/>
          </p:cNvSpPr>
          <p:nvPr/>
        </p:nvSpPr>
        <p:spPr bwMode="auto">
          <a:xfrm>
            <a:off x="228600" y="2286000"/>
            <a:ext cx="2971800" cy="1066800"/>
          </a:xfrm>
          <a:prstGeom prst="ellipse">
            <a:avLst/>
          </a:prstGeom>
          <a:gradFill rotWithShape="1">
            <a:gsLst>
              <a:gs pos="0">
                <a:srgbClr val="FF5050"/>
              </a:gs>
              <a:gs pos="100000">
                <a:srgbClr val="FFFF99"/>
              </a:gs>
            </a:gsLst>
            <a:path path="rect">
              <a:fillToRect r="100000" b="100000"/>
            </a:path>
          </a:gra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31</a:t>
            </a:r>
            <a:r>
              <a:rPr lang="ru-RU" sz="1200"/>
              <a:t> </a:t>
            </a:r>
          </a:p>
          <a:p>
            <a:pPr algn="ctr"/>
            <a:r>
              <a:rPr lang="ru-RU" sz="1200"/>
              <a:t>отделение социального </a:t>
            </a:r>
          </a:p>
          <a:p>
            <a:pPr algn="ctr"/>
            <a:r>
              <a:rPr lang="ru-RU" sz="1200"/>
              <a:t>обслуживания на дому</a:t>
            </a:r>
            <a:r>
              <a:rPr lang="ru-RU"/>
              <a:t> </a:t>
            </a:r>
          </a:p>
        </p:txBody>
      </p:sp>
      <p:pic>
        <p:nvPicPr>
          <p:cNvPr id="12327" name="Picture 39" descr="starik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486400"/>
            <a:ext cx="1447800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8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11</a:t>
            </a:r>
          </a:p>
        </p:txBody>
      </p:sp>
      <p:pic>
        <p:nvPicPr>
          <p:cNvPr id="12330" name="Picture 42" descr="DA4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10200"/>
            <a:ext cx="142875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152400" y="274638"/>
            <a:ext cx="8534400" cy="563562"/>
          </a:xfrm>
        </p:spPr>
        <p:txBody>
          <a:bodyPr/>
          <a:lstStyle/>
          <a:p>
            <a:pPr algn="l"/>
            <a:r>
              <a:rPr lang="ru-RU" sz="2000">
                <a:solidFill>
                  <a:schemeClr val="tx1"/>
                </a:solidFill>
                <a:latin typeface="Arial Unicode MS" pitchFamily="34" charset="-128"/>
              </a:rPr>
              <a:t>Создание служб и отделений в комплексных центрах </a:t>
            </a:r>
            <a:br>
              <a:rPr lang="ru-RU" sz="2000">
                <a:solidFill>
                  <a:schemeClr val="tx1"/>
                </a:solidFill>
                <a:latin typeface="Arial Unicode MS" pitchFamily="34" charset="-128"/>
              </a:rPr>
            </a:br>
            <a:r>
              <a:rPr lang="ru-RU" sz="2000">
                <a:solidFill>
                  <a:schemeClr val="tx1"/>
                </a:solidFill>
                <a:latin typeface="Arial Unicode MS" pitchFamily="34" charset="-128"/>
              </a:rPr>
              <a:t>социального обслуживания населения в 2012 году</a:t>
            </a:r>
          </a:p>
        </p:txBody>
      </p:sp>
      <p:graphicFrame>
        <p:nvGraphicFramePr>
          <p:cNvPr id="28720" name="Group 48"/>
          <p:cNvGraphicFramePr>
            <a:graphicFrameLocks noGrp="1"/>
          </p:cNvGraphicFramePr>
          <p:nvPr>
            <p:ph sz="quarter" idx="3"/>
          </p:nvPr>
        </p:nvGraphicFramePr>
        <p:xfrm>
          <a:off x="304800" y="1981200"/>
          <a:ext cx="4191000" cy="838200"/>
        </p:xfrm>
        <a:graphic>
          <a:graphicData uri="http://schemas.openxmlformats.org/drawingml/2006/table">
            <a:tbl>
              <a:tblPr/>
              <a:tblGrid>
                <a:gridCol w="1765300"/>
                <a:gridCol w="2425700"/>
              </a:tblGrid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службы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«Надомные сиделки»</a:t>
                      </a:r>
                    </a:p>
                  </a:txBody>
                  <a:tcPr marL="10800" marR="10800" marT="108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A5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Мончегорский КЦСОН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Полярнинский КЦСОН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Терский КЦСОН</a:t>
                      </a:r>
                    </a:p>
                  </a:txBody>
                  <a:tcPr marL="10800" marR="10800" marT="1080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</a:tbl>
          </a:graphicData>
        </a:graphic>
      </p:graphicFrame>
      <p:sp>
        <p:nvSpPr>
          <p:cNvPr id="28682" name="AutoShape 10"/>
          <p:cNvSpPr>
            <a:spLocks noChangeArrowheads="1"/>
          </p:cNvSpPr>
          <p:nvPr/>
        </p:nvSpPr>
        <p:spPr bwMode="auto">
          <a:xfrm>
            <a:off x="304800" y="990600"/>
            <a:ext cx="8534400" cy="838200"/>
          </a:xfrm>
          <a:prstGeom prst="flowChartProcess">
            <a:avLst/>
          </a:prstGeom>
          <a:gradFill rotWithShape="1">
            <a:gsLst>
              <a:gs pos="0">
                <a:srgbClr val="DBCAFE"/>
              </a:gs>
              <a:gs pos="100000">
                <a:srgbClr val="DBCAFE">
                  <a:gamma/>
                  <a:tint val="29804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>
                <a:latin typeface="Arial Unicode MS" pitchFamily="34" charset="-128"/>
              </a:rPr>
              <a:t>В 2012 году открыто </a:t>
            </a:r>
            <a:r>
              <a:rPr lang="ru-RU" b="1">
                <a:latin typeface="Arial Unicode MS" pitchFamily="34" charset="-128"/>
              </a:rPr>
              <a:t>8</a:t>
            </a:r>
            <a:r>
              <a:rPr lang="ru-RU">
                <a:latin typeface="Arial Unicode MS" pitchFamily="34" charset="-128"/>
              </a:rPr>
              <a:t> отделений (служб) предоставляющих </a:t>
            </a:r>
          </a:p>
          <a:p>
            <a:pPr algn="ctr"/>
            <a:r>
              <a:rPr lang="ru-RU">
                <a:latin typeface="Arial Unicode MS" pitchFamily="34" charset="-128"/>
              </a:rPr>
              <a:t>стационарозамещающие формы социального обслуживания </a:t>
            </a:r>
          </a:p>
          <a:p>
            <a:pPr algn="ctr"/>
            <a:r>
              <a:rPr lang="ru-RU">
                <a:latin typeface="Arial Unicode MS" pitchFamily="34" charset="-128"/>
              </a:rPr>
              <a:t>пожилых людей и инвалидов. </a:t>
            </a:r>
          </a:p>
        </p:txBody>
      </p:sp>
      <p:graphicFrame>
        <p:nvGraphicFramePr>
          <p:cNvPr id="28722" name="Group 50"/>
          <p:cNvGraphicFramePr>
            <a:graphicFrameLocks noGrp="1"/>
          </p:cNvGraphicFramePr>
          <p:nvPr/>
        </p:nvGraphicFramePr>
        <p:xfrm>
          <a:off x="304800" y="3886200"/>
          <a:ext cx="4191000" cy="952500"/>
        </p:xfrm>
        <a:graphic>
          <a:graphicData uri="http://schemas.openxmlformats.org/drawingml/2006/table">
            <a:tbl>
              <a:tblPr/>
              <a:tblGrid>
                <a:gridCol w="1765300"/>
                <a:gridCol w="2425700"/>
              </a:tblGrid>
              <a:tr h="9525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специализированных отделения социально-медицинского   обслуживания на дому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800" marR="10800" marT="108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A5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Терский КЦСОН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Мурманский КЦСОН</a:t>
                      </a:r>
                    </a:p>
                  </a:txBody>
                  <a:tcPr marL="10800" marR="10800" marT="1080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721" name="Group 49"/>
          <p:cNvGraphicFramePr>
            <a:graphicFrameLocks noGrp="1"/>
          </p:cNvGraphicFramePr>
          <p:nvPr/>
        </p:nvGraphicFramePr>
        <p:xfrm>
          <a:off x="304800" y="2895600"/>
          <a:ext cx="4191000" cy="914400"/>
        </p:xfrm>
        <a:graphic>
          <a:graphicData uri="http://schemas.openxmlformats.org/drawingml/2006/table">
            <a:tbl>
              <a:tblPr/>
              <a:tblGrid>
                <a:gridCol w="1765300"/>
                <a:gridCol w="2425700"/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службы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«Мобильная социальная бригада»</a:t>
                      </a:r>
                    </a:p>
                  </a:txBody>
                  <a:tcPr marL="10800" marR="10800" marT="108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A5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Кандалакшский КЦСОН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Полярнозоринский КЦСОН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Терский КЦСОН</a:t>
                      </a:r>
                    </a:p>
                  </a:txBody>
                  <a:tcPr marL="10800" marR="10800" marT="1080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</a:tbl>
          </a:graphicData>
        </a:graphic>
      </p:graphicFrame>
      <p:pic>
        <p:nvPicPr>
          <p:cNvPr id="28697" name="Picture 25" descr="8122215-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105400"/>
            <a:ext cx="1524000" cy="101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8" name="Picture 26" descr="595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181600"/>
            <a:ext cx="1524000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1981200" y="5562600"/>
            <a:ext cx="5105400" cy="958850"/>
          </a:xfrm>
          <a:prstGeom prst="rect">
            <a:avLst/>
          </a:prstGeom>
          <a:gradFill rotWithShape="1">
            <a:gsLst>
              <a:gs pos="0">
                <a:srgbClr val="DBCAFE"/>
              </a:gs>
              <a:gs pos="100000">
                <a:schemeClr val="bg1"/>
              </a:gs>
            </a:gsLst>
            <a:lin ang="5400000" scaled="1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400"/>
              <a:t>В 2013 – 2014 годах планируется открытие </a:t>
            </a:r>
            <a:r>
              <a:rPr lang="ru-RU" sz="1400" b="1"/>
              <a:t>18</a:t>
            </a:r>
            <a:r>
              <a:rPr lang="ru-RU" sz="1400"/>
              <a:t> отделений. В результате в регионе численность граждан пожилого возраста, получающих социальное обслуживание, возрастет на </a:t>
            </a:r>
            <a:r>
              <a:rPr lang="ru-RU" sz="1400" b="1"/>
              <a:t>21,3</a:t>
            </a:r>
            <a:r>
              <a:rPr lang="ru-RU" sz="1400"/>
              <a:t> % по сравнению с 2011 годом.</a:t>
            </a:r>
          </a:p>
        </p:txBody>
      </p:sp>
      <p:pic>
        <p:nvPicPr>
          <p:cNvPr id="28700" name="Рисунок 5" descr="Рисунок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701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12</a:t>
            </a:r>
          </a:p>
        </p:txBody>
      </p:sp>
      <p:pic>
        <p:nvPicPr>
          <p:cNvPr id="28702" name="Picture 30" descr="MC900355893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81200"/>
            <a:ext cx="249238" cy="322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703" name="Picture 31" descr="MC900282438[1]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95600"/>
            <a:ext cx="428625" cy="30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705" name="Picture 33" descr="j018600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0"/>
            <a:ext cx="357188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709" name="Text Box 37"/>
          <p:cNvSpPr txBox="1">
            <a:spLocks noChangeArrowheads="1"/>
          </p:cNvSpPr>
          <p:nvPr/>
        </p:nvSpPr>
        <p:spPr bwMode="auto">
          <a:xfrm>
            <a:off x="4800600" y="3124200"/>
            <a:ext cx="3886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200"/>
              <a:t>За 9 месяцев 2012 года службами «Мобильная </a:t>
            </a:r>
          </a:p>
          <a:p>
            <a:r>
              <a:rPr lang="ru-RU" sz="1200"/>
              <a:t>социальная бригада» обслужено 927 человек.</a:t>
            </a:r>
          </a:p>
        </p:txBody>
      </p:sp>
      <p:sp>
        <p:nvSpPr>
          <p:cNvPr id="28710" name="Text Box 38"/>
          <p:cNvSpPr txBox="1">
            <a:spLocks noChangeArrowheads="1"/>
          </p:cNvSpPr>
          <p:nvPr/>
        </p:nvSpPr>
        <p:spPr bwMode="auto">
          <a:xfrm>
            <a:off x="4768850" y="1981200"/>
            <a:ext cx="437515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200"/>
              <a:t>Получили первый опыт работы службы «Надомные сиделки», оказывающие социальную, медицинскую</a:t>
            </a:r>
          </a:p>
          <a:p>
            <a:r>
              <a:rPr lang="ru-RU" sz="1200"/>
              <a:t>и психологическую помощь гражданам, находящимся дома на постельном режиме . На 01.10.2012 обслужено </a:t>
            </a:r>
          </a:p>
          <a:p>
            <a:r>
              <a:rPr lang="ru-RU" sz="1200"/>
              <a:t>13 человек. </a:t>
            </a:r>
          </a:p>
        </p:txBody>
      </p:sp>
      <p:sp>
        <p:nvSpPr>
          <p:cNvPr id="28712" name="Text Box 40"/>
          <p:cNvSpPr txBox="1">
            <a:spLocks noChangeArrowheads="1"/>
          </p:cNvSpPr>
          <p:nvPr/>
        </p:nvSpPr>
        <p:spPr bwMode="auto">
          <a:xfrm>
            <a:off x="4724400" y="3810000"/>
            <a:ext cx="40386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200"/>
              <a:t>За 9 месяцев текущего года 85 пожилых граждан, </a:t>
            </a:r>
          </a:p>
          <a:p>
            <a:r>
              <a:rPr lang="ru-RU" sz="1200"/>
              <a:t>страдающих тяжелыми заболеваниями, получили </a:t>
            </a:r>
          </a:p>
          <a:p>
            <a:r>
              <a:rPr lang="ru-RU" sz="1200"/>
              <a:t>социальные услуги во вновь открытых</a:t>
            </a:r>
          </a:p>
          <a:p>
            <a:r>
              <a:rPr lang="ru-RU" sz="1200"/>
              <a:t>специализированных отделениях социально-</a:t>
            </a:r>
          </a:p>
          <a:p>
            <a:r>
              <a:rPr lang="ru-RU" sz="1200"/>
              <a:t>медицинского обслуживания на дому </a:t>
            </a:r>
          </a:p>
        </p:txBody>
      </p:sp>
      <p:sp>
        <p:nvSpPr>
          <p:cNvPr id="28713" name="AutoShape 41"/>
          <p:cNvSpPr>
            <a:spLocks noChangeArrowheads="1"/>
          </p:cNvSpPr>
          <p:nvPr/>
        </p:nvSpPr>
        <p:spPr bwMode="auto">
          <a:xfrm>
            <a:off x="4419600" y="2286000"/>
            <a:ext cx="381000" cy="304800"/>
          </a:xfrm>
          <a:prstGeom prst="notchedRightArrow">
            <a:avLst>
              <a:gd name="adj1" fmla="val 50000"/>
              <a:gd name="adj2" fmla="val 31250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714" name="AutoShape 42"/>
          <p:cNvSpPr>
            <a:spLocks noChangeArrowheads="1"/>
          </p:cNvSpPr>
          <p:nvPr/>
        </p:nvSpPr>
        <p:spPr bwMode="auto">
          <a:xfrm>
            <a:off x="4419600" y="3200400"/>
            <a:ext cx="381000" cy="304800"/>
          </a:xfrm>
          <a:prstGeom prst="notchedRightArrow">
            <a:avLst>
              <a:gd name="adj1" fmla="val 50000"/>
              <a:gd name="adj2" fmla="val 31250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715" name="AutoShape 43"/>
          <p:cNvSpPr>
            <a:spLocks noChangeArrowheads="1"/>
          </p:cNvSpPr>
          <p:nvPr/>
        </p:nvSpPr>
        <p:spPr bwMode="auto">
          <a:xfrm>
            <a:off x="4419600" y="4191000"/>
            <a:ext cx="381000" cy="304800"/>
          </a:xfrm>
          <a:prstGeom prst="notchedRightArrow">
            <a:avLst>
              <a:gd name="adj1" fmla="val 50000"/>
              <a:gd name="adj2" fmla="val 31250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28600"/>
            <a:ext cx="8153400" cy="685800"/>
          </a:xfrm>
        </p:spPr>
        <p:txBody>
          <a:bodyPr/>
          <a:lstStyle/>
          <a:p>
            <a:pPr algn="l"/>
            <a:r>
              <a:rPr lang="ru-RU" sz="2000">
                <a:solidFill>
                  <a:schemeClr val="tx1"/>
                </a:solidFill>
              </a:rPr>
              <a:t>Пункты проката средств и предметов ухода за пожилыми гражданами и</a:t>
            </a:r>
            <a:r>
              <a:rPr lang="ru-RU" sz="2000" b="1">
                <a:solidFill>
                  <a:schemeClr val="accent2"/>
                </a:solidFill>
              </a:rPr>
              <a:t> </a:t>
            </a:r>
            <a:r>
              <a:rPr lang="ru-RU" sz="2000">
                <a:solidFill>
                  <a:schemeClr val="tx1"/>
                </a:solidFill>
              </a:rPr>
              <a:t>инвалидами</a:t>
            </a:r>
            <a:r>
              <a:rPr lang="ru-RU" sz="2000" b="1">
                <a:solidFill>
                  <a:schemeClr val="accent2"/>
                </a:solidFill>
              </a:rPr>
              <a:t/>
            </a:r>
            <a:br>
              <a:rPr lang="ru-RU" sz="2000" b="1">
                <a:solidFill>
                  <a:schemeClr val="accent2"/>
                </a:solidFill>
              </a:rPr>
            </a:br>
            <a:endParaRPr lang="ru-RU" sz="2000" b="1">
              <a:solidFill>
                <a:schemeClr val="accent2"/>
              </a:solidFill>
            </a:endParaRPr>
          </a:p>
        </p:txBody>
      </p:sp>
      <p:pic>
        <p:nvPicPr>
          <p:cNvPr id="29699" name="Picture 3" descr="B267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743200"/>
            <a:ext cx="1614488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57200" y="2667000"/>
            <a:ext cx="5078413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Times New Roman" pitchFamily="18" charset="0"/>
              </a:rPr>
              <a:t>В Терском комплексном центре </a:t>
            </a:r>
          </a:p>
          <a:p>
            <a:pPr algn="ctr"/>
            <a:r>
              <a:rPr lang="ru-RU" sz="1600" b="1">
                <a:latin typeface="Times New Roman" pitchFamily="18" charset="0"/>
              </a:rPr>
              <a:t>социального обслуживания населения</a:t>
            </a:r>
          </a:p>
          <a:p>
            <a:pPr algn="ctr"/>
            <a:r>
              <a:rPr lang="ru-RU" sz="1600">
                <a:solidFill>
                  <a:srgbClr val="0000FF"/>
                </a:solidFill>
                <a:latin typeface="Times New Roman" pitchFamily="18" charset="0"/>
              </a:rPr>
              <a:t>прокат начал свою работу с марта текущего года. За истекший период услугами проката воспользовались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latin typeface="Times New Roman" pitchFamily="18" charset="0"/>
              </a:rPr>
              <a:t>32</a:t>
            </a:r>
            <a:r>
              <a:rPr lang="ru-RU" sz="1600">
                <a:solidFill>
                  <a:srgbClr val="0000FF"/>
                </a:solidFill>
                <a:latin typeface="Times New Roman" pitchFamily="18" charset="0"/>
              </a:rPr>
              <a:t> человека.</a:t>
            </a:r>
            <a:endParaRPr lang="ru-RU" sz="1600" b="1">
              <a:latin typeface="Times New Roman" pitchFamily="18" charset="0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833438" y="5562600"/>
            <a:ext cx="42513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latin typeface="Times New Roman" pitchFamily="18" charset="0"/>
              </a:rPr>
              <a:t>В Ловозерском комплексном центре </a:t>
            </a:r>
          </a:p>
          <a:p>
            <a:pPr algn="ctr"/>
            <a:r>
              <a:rPr lang="ru-RU" sz="1600" b="1">
                <a:latin typeface="Times New Roman" pitchFamily="18" charset="0"/>
              </a:rPr>
              <a:t>социального обслуживания населения</a:t>
            </a:r>
          </a:p>
          <a:p>
            <a:pPr algn="ctr"/>
            <a:r>
              <a:rPr lang="ru-RU" sz="1600">
                <a:solidFill>
                  <a:srgbClr val="0000FF"/>
                </a:solidFill>
                <a:latin typeface="Times New Roman" pitchFamily="18" charset="0"/>
              </a:rPr>
              <a:t>прокат будет организован в декабре 2012 года.</a:t>
            </a:r>
          </a:p>
        </p:txBody>
      </p:sp>
      <p:pic>
        <p:nvPicPr>
          <p:cNvPr id="29702" name="Picture 6" descr="j02932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114800"/>
            <a:ext cx="1752600" cy="136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228600" y="914400"/>
            <a:ext cx="8763000" cy="1597025"/>
          </a:xfrm>
          <a:prstGeom prst="rect">
            <a:avLst/>
          </a:prstGeom>
          <a:gradFill rotWithShape="1">
            <a:gsLst>
              <a:gs pos="0">
                <a:srgbClr val="F65C9E"/>
              </a:gs>
              <a:gs pos="50000">
                <a:schemeClr val="bg1"/>
              </a:gs>
              <a:gs pos="100000">
                <a:srgbClr val="F65C9E"/>
              </a:gs>
            </a:gsLst>
            <a:lin ang="5400000" scaled="1"/>
          </a:gradFill>
          <a:ln w="38100" cmpd="dbl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600"/>
              <a:t>Востребованной является услуга по прокату средств и предметов ухода за  пожилыми людьми. Эти средства выдаются на бесплатной основе на срок от </a:t>
            </a:r>
            <a:r>
              <a:rPr lang="ru-RU" sz="1600" b="1"/>
              <a:t>6</a:t>
            </a:r>
            <a:r>
              <a:rPr lang="ru-RU" sz="1600"/>
              <a:t> до </a:t>
            </a:r>
            <a:r>
              <a:rPr lang="ru-RU" sz="1600" b="1"/>
              <a:t>12</a:t>
            </a:r>
            <a:r>
              <a:rPr lang="ru-RU" sz="1600"/>
              <a:t> месяцев.</a:t>
            </a:r>
          </a:p>
          <a:p>
            <a:pPr algn="ctr"/>
            <a:endParaRPr lang="ru-RU" sz="1600" i="1"/>
          </a:p>
          <a:p>
            <a:pPr algn="ctr"/>
            <a:r>
              <a:rPr lang="ru-RU" sz="1600"/>
              <a:t>Нуждающимся пожилым людям осуществляется выдача кресло-колясок, противопролежневых матрацев, костылей, ходунков, тростей, танометров, глюкометров, подставок под спину для лежачих. </a:t>
            </a:r>
          </a:p>
        </p:txBody>
      </p:sp>
      <p:pic>
        <p:nvPicPr>
          <p:cNvPr id="29706" name="Рисунок 5" descr="Рисунок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7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13</a:t>
            </a:r>
          </a:p>
        </p:txBody>
      </p:sp>
      <p:pic>
        <p:nvPicPr>
          <p:cNvPr id="29708" name="Picture 12" descr="Н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038600"/>
            <a:ext cx="1676400" cy="146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9" name="Picture 13" descr="П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486400"/>
            <a:ext cx="1600200" cy="119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2" name="Rectangle 32"/>
          <p:cNvSpPr>
            <a:spLocks noChangeArrowheads="1"/>
          </p:cNvSpPr>
          <p:nvPr/>
        </p:nvSpPr>
        <p:spPr bwMode="auto">
          <a:xfrm>
            <a:off x="152400" y="152400"/>
            <a:ext cx="8001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>
                <a:solidFill>
                  <a:schemeClr val="tx2"/>
                </a:solidFill>
              </a:rPr>
              <a:t>Организация досуговой деятельности, активизация творческого потенциала и обеспечение возможности самореализации пожилых людей</a:t>
            </a:r>
          </a:p>
        </p:txBody>
      </p:sp>
      <p:pic>
        <p:nvPicPr>
          <p:cNvPr id="25633" name="Рисунок 5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35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14</a:t>
            </a:r>
          </a:p>
        </p:txBody>
      </p:sp>
      <p:pic>
        <p:nvPicPr>
          <p:cNvPr id="25636" name="Picture 36" descr="23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10000"/>
            <a:ext cx="2057400" cy="138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41" name="Picture 41" descr="2353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257800"/>
            <a:ext cx="2057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43" name="Text Box 43"/>
          <p:cNvSpPr txBox="1">
            <a:spLocks noChangeArrowheads="1"/>
          </p:cNvSpPr>
          <p:nvPr/>
        </p:nvSpPr>
        <p:spPr bwMode="auto">
          <a:xfrm>
            <a:off x="517525" y="1484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5645" name="Picture 45" descr="9785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2057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46" name="Text Box 46"/>
          <p:cNvSpPr txBox="1">
            <a:spLocks noChangeArrowheads="1"/>
          </p:cNvSpPr>
          <p:nvPr/>
        </p:nvSpPr>
        <p:spPr bwMode="auto">
          <a:xfrm>
            <a:off x="2209800" y="1143000"/>
            <a:ext cx="6781800" cy="2432050"/>
          </a:xfrm>
          <a:prstGeom prst="rect">
            <a:avLst/>
          </a:prstGeom>
          <a:gradFill rotWithShape="1">
            <a:gsLst>
              <a:gs pos="0">
                <a:srgbClr val="FCE870"/>
              </a:gs>
              <a:gs pos="50000">
                <a:srgbClr val="6DF396"/>
              </a:gs>
              <a:gs pos="100000">
                <a:srgbClr val="FCE870"/>
              </a:gs>
            </a:gsLst>
            <a:lin ang="5400000" scaled="1"/>
          </a:gradFill>
          <a:ln w="38100" cmpd="dbl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500"/>
              <a:t>Мероприятия:</a:t>
            </a:r>
          </a:p>
          <a:p>
            <a:endParaRPr lang="ru-RU" sz="1500"/>
          </a:p>
          <a:p>
            <a:pPr>
              <a:buFontTx/>
              <a:buChar char="-"/>
            </a:pPr>
            <a:r>
              <a:rPr lang="ru-RU" sz="1500"/>
              <a:t>  развитие      « Университетов      третьего       возраста »;</a:t>
            </a:r>
          </a:p>
          <a:p>
            <a:pPr>
              <a:buFontTx/>
              <a:buChar char="-"/>
            </a:pPr>
            <a:r>
              <a:rPr lang="ru-RU" sz="1500"/>
              <a:t>  организация   работы  компьютерных  классов,  где   пожилые  люди получают  навыки работы на компьютере, в сети Интернет;</a:t>
            </a:r>
          </a:p>
          <a:p>
            <a:r>
              <a:rPr lang="ru-RU" sz="1500"/>
              <a:t>-  выставка  творческих  работ граждан  пожилого  возраста – клиентов  учреждений  социального  обслуживания   населения;</a:t>
            </a:r>
          </a:p>
          <a:p>
            <a:r>
              <a:rPr lang="ru-RU" sz="1500"/>
              <a:t> - экскурсии для пожилых и лиц, имеющих ограничения к передвижению,  по   памятным   местам;</a:t>
            </a:r>
          </a:p>
          <a:p>
            <a:r>
              <a:rPr lang="ru-RU" sz="1500"/>
              <a:t>-  и многое другое.</a:t>
            </a:r>
            <a:r>
              <a:rPr lang="ru-RU" sz="1600"/>
              <a:t> </a:t>
            </a:r>
          </a:p>
        </p:txBody>
      </p:sp>
      <p:sp>
        <p:nvSpPr>
          <p:cNvPr id="25647" name="Text Box 47"/>
          <p:cNvSpPr txBox="1">
            <a:spLocks noChangeArrowheads="1"/>
          </p:cNvSpPr>
          <p:nvPr/>
        </p:nvSpPr>
        <p:spPr bwMode="auto">
          <a:xfrm>
            <a:off x="2209800" y="4038600"/>
            <a:ext cx="6781800" cy="831850"/>
          </a:xfrm>
          <a:prstGeom prst="rect">
            <a:avLst/>
          </a:prstGeom>
          <a:gradFill rotWithShape="1">
            <a:gsLst>
              <a:gs pos="0">
                <a:srgbClr val="FCE870"/>
              </a:gs>
              <a:gs pos="100000">
                <a:srgbClr val="6DF396"/>
              </a:gs>
            </a:gsLst>
            <a:lin ang="5400000" scaled="1"/>
          </a:gradFill>
          <a:ln w="38100" cmpd="dbl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500"/>
              <a:t>Активное  участие в организации культурных мероприятий для граждан старшего поколения принимают учреждения, подведомственные </a:t>
            </a:r>
            <a:r>
              <a:rPr lang="ru-RU" sz="1500" b="1"/>
              <a:t>Комитету по культуре и искусству Мурманской области.</a:t>
            </a:r>
            <a:r>
              <a:rPr lang="ru-RU" sz="1600"/>
              <a:t> </a:t>
            </a:r>
          </a:p>
        </p:txBody>
      </p:sp>
      <p:pic>
        <p:nvPicPr>
          <p:cNvPr id="25650" name="Picture 50" descr="SDC138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514600"/>
            <a:ext cx="2057400" cy="122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1" name="Picture 51" descr="SDC1398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257800"/>
            <a:ext cx="2057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2" name="Picture 52" descr="SDC1388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257800"/>
            <a:ext cx="21336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3" name="Picture 53" descr="SDC1404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257800"/>
            <a:ext cx="21336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ru-RU" sz="1200">
              <a:solidFill>
                <a:srgbClr val="898989"/>
              </a:solidFill>
              <a:latin typeface="Arial Unicode MS" pitchFamily="34" charset="-128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850" y="3635375"/>
            <a:ext cx="8640763" cy="25304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892" name="Rectangle 8"/>
          <p:cNvSpPr>
            <a:spLocks noGrp="1"/>
          </p:cNvSpPr>
          <p:nvPr>
            <p:ph type="title" idx="4294967295"/>
          </p:nvPr>
        </p:nvSpPr>
        <p:spPr>
          <a:xfrm>
            <a:off x="41275" y="4763"/>
            <a:ext cx="5935663" cy="544512"/>
          </a:xfrm>
        </p:spPr>
        <p:txBody>
          <a:bodyPr/>
          <a:lstStyle/>
          <a:p>
            <a:pPr algn="l"/>
            <a:r>
              <a:rPr lang="ru-RU" sz="2000">
                <a:ea typeface="Arial Unicode MS" pitchFamily="34" charset="-128"/>
                <a:cs typeface="Arial Unicode MS" pitchFamily="34" charset="-128"/>
              </a:rPr>
              <a:t>ВЦП</a:t>
            </a:r>
            <a:r>
              <a:rPr lang="en-US" sz="200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«Оздоровление северян»</a:t>
            </a:r>
          </a:p>
        </p:txBody>
      </p:sp>
      <p:graphicFrame>
        <p:nvGraphicFramePr>
          <p:cNvPr id="37893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831850" y="3859213"/>
          <a:ext cx="3400425" cy="268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6" r:id="rId3" imgW="3401863" imgH="2682472" progId="Excel.Chart.8">
                  <p:embed/>
                </p:oleObj>
              </mc:Choice>
              <mc:Fallback>
                <p:oleObj r:id="rId3" imgW="3401863" imgH="2682472" progId="Excel.Chart.8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850" y="3859213"/>
                        <a:ext cx="3400425" cy="2682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4" name="Object 10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953000" y="3886200"/>
          <a:ext cx="3581400" cy="270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7" name="Диаграмма" r:id="rId5" imgW="3971849" imgH="3000451" progId="Excel.Chart.8">
                  <p:embed/>
                </p:oleObj>
              </mc:Choice>
              <mc:Fallback>
                <p:oleObj name="Диаграмма" r:id="rId5" imgW="3971849" imgH="3000451" progId="Excel.Chart.8">
                  <p:embed/>
                  <p:pic>
                    <p:nvPicPr>
                      <p:cNvPr id="0" name="Object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886200"/>
                        <a:ext cx="3581400" cy="270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5" name="Text Box 18"/>
          <p:cNvSpPr txBox="1">
            <a:spLocks noChangeArrowheads="1"/>
          </p:cNvSpPr>
          <p:nvPr/>
        </p:nvSpPr>
        <p:spPr bwMode="auto">
          <a:xfrm>
            <a:off x="5437188" y="4198938"/>
            <a:ext cx="287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1600"/>
              <a:t>2013 год - 3 537 северян</a:t>
            </a:r>
          </a:p>
        </p:txBody>
      </p:sp>
      <p:graphicFrame>
        <p:nvGraphicFramePr>
          <p:cNvPr id="37896" name="Object 19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04813" y="568325"/>
          <a:ext cx="4276725" cy="293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8" name="Диаграмма" r:id="rId7" imgW="4724460" imgH="3238410" progId="Excel.Chart.8">
                  <p:embed/>
                </p:oleObj>
              </mc:Choice>
              <mc:Fallback>
                <p:oleObj name="Диаграмма" r:id="rId7" imgW="4724460" imgH="3238410" progId="Excel.Chart.8">
                  <p:embed/>
                  <p:pic>
                    <p:nvPicPr>
                      <p:cNvPr id="0" name="Object 1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813" y="568325"/>
                        <a:ext cx="4276725" cy="293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7" name="Rectangle 37"/>
          <p:cNvSpPr>
            <a:spLocks noChangeArrowheads="1"/>
          </p:cNvSpPr>
          <p:nvPr/>
        </p:nvSpPr>
        <p:spPr bwMode="auto">
          <a:xfrm>
            <a:off x="1244600" y="4198938"/>
            <a:ext cx="2574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latin typeface="Arial Unicode MS" pitchFamily="34" charset="-128"/>
              </a:rPr>
              <a:t>2012 </a:t>
            </a:r>
            <a:r>
              <a:rPr lang="ru-RU" sz="1600">
                <a:latin typeface="Arial Unicode MS" pitchFamily="34" charset="-128"/>
              </a:rPr>
              <a:t>год – 2 886 северян</a:t>
            </a:r>
          </a:p>
        </p:txBody>
      </p:sp>
      <p:sp>
        <p:nvSpPr>
          <p:cNvPr id="37898" name="Rectangle 39"/>
          <p:cNvSpPr>
            <a:spLocks noChangeArrowheads="1"/>
          </p:cNvSpPr>
          <p:nvPr/>
        </p:nvSpPr>
        <p:spPr bwMode="auto">
          <a:xfrm>
            <a:off x="36513" y="27146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endParaRPr lang="ru-RU">
              <a:latin typeface="Arial Unicode MS" pitchFamily="34" charset="-128"/>
            </a:endParaRPr>
          </a:p>
        </p:txBody>
      </p:sp>
      <p:pic>
        <p:nvPicPr>
          <p:cNvPr id="31782" name="Picture 38" descr="http://im0-tub-ru.yandex.net/i?id=227108025-01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2546">
            <a:off x="5219204" y="1051275"/>
            <a:ext cx="3097212" cy="208756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7900" name="Text Box 40"/>
          <p:cNvSpPr txBox="1">
            <a:spLocks noChangeArrowheads="1"/>
          </p:cNvSpPr>
          <p:nvPr/>
        </p:nvSpPr>
        <p:spPr bwMode="auto">
          <a:xfrm>
            <a:off x="1836738" y="3635375"/>
            <a:ext cx="547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Численность граждан, охваченных услугами 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 отдыху и оздоровлению</a:t>
            </a:r>
          </a:p>
        </p:txBody>
      </p:sp>
      <p:pic>
        <p:nvPicPr>
          <p:cNvPr id="37901" name="Рисунок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0"/>
            <a:ext cx="1090613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2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15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Безымян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09600"/>
            <a:ext cx="8153400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152400" y="152400"/>
            <a:ext cx="6985000" cy="533400"/>
          </a:xfrm>
        </p:spPr>
        <p:txBody>
          <a:bodyPr/>
          <a:lstStyle/>
          <a:p>
            <a:pPr algn="l"/>
            <a:r>
              <a:rPr lang="ru-RU" sz="2000"/>
              <a:t>Социальная карта «Спасибо за Победу!</a:t>
            </a:r>
          </a:p>
        </p:txBody>
      </p:sp>
      <p:sp>
        <p:nvSpPr>
          <p:cNvPr id="17413" name="Rectangle 5"/>
          <p:cNvSpPr>
            <a:spLocks/>
          </p:cNvSpPr>
          <p:nvPr/>
        </p:nvSpPr>
        <p:spPr bwMode="auto">
          <a:xfrm>
            <a:off x="533400" y="5584825"/>
            <a:ext cx="822960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>
                <a:cs typeface="Arial" charset="0"/>
              </a:rPr>
              <a:t>Социальными картами обеспечены более </a:t>
            </a:r>
            <a:r>
              <a:rPr lang="ru-RU" b="1">
                <a:cs typeface="Arial" charset="0"/>
              </a:rPr>
              <a:t>11,0</a:t>
            </a:r>
            <a:r>
              <a:rPr lang="ru-RU">
                <a:cs typeface="Arial" charset="0"/>
              </a:rPr>
              <a:t> тысяч пожилых граждан. Карта принимается в </a:t>
            </a:r>
            <a:r>
              <a:rPr lang="ru-RU" b="1">
                <a:cs typeface="Arial" charset="0"/>
              </a:rPr>
              <a:t>103</a:t>
            </a:r>
            <a:r>
              <a:rPr lang="ru-RU">
                <a:cs typeface="Arial" charset="0"/>
              </a:rPr>
              <a:t> магазинах практически во всех муниципальных районах и городских округах. </a:t>
            </a:r>
          </a:p>
        </p:txBody>
      </p:sp>
      <p:sp>
        <p:nvSpPr>
          <p:cNvPr id="17415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16</a:t>
            </a:r>
          </a:p>
        </p:txBody>
      </p:sp>
      <p:pic>
        <p:nvPicPr>
          <p:cNvPr id="17416" name="Рисунок 5" descr="Рисунок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9" descr="Достав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21336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7869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267200"/>
            <a:ext cx="2133600" cy="147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Рисунок 5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17</a:t>
            </a:r>
          </a:p>
        </p:txBody>
      </p:sp>
      <p:sp>
        <p:nvSpPr>
          <p:cNvPr id="39942" name="Rectangle 2"/>
          <p:cNvSpPr>
            <a:spLocks/>
          </p:cNvSpPr>
          <p:nvPr/>
        </p:nvSpPr>
        <p:spPr bwMode="auto">
          <a:xfrm>
            <a:off x="152400" y="152400"/>
            <a:ext cx="6985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ru-RU" sz="2000">
                <a:solidFill>
                  <a:schemeClr val="tx2"/>
                </a:solidFill>
              </a:rPr>
              <a:t>Социальные программы, действующие в муниципальных образованиях Мурманской области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228600" y="1295400"/>
            <a:ext cx="3505200" cy="4572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rgbClr val="FFFF00"/>
              </a:gs>
              <a:gs pos="100000">
                <a:schemeClr val="folHlink"/>
              </a:gs>
            </a:gsLst>
            <a:lin ang="5400000" scaled="1"/>
          </a:gradFill>
          <a:ln w="57150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/>
              <a:t>Муниципальные образования:</a:t>
            </a: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4876800" y="1295400"/>
            <a:ext cx="4038600" cy="457200"/>
          </a:xfrm>
          <a:prstGeom prst="rect">
            <a:avLst/>
          </a:prstGeom>
          <a:gradFill rotWithShape="1">
            <a:gsLst>
              <a:gs pos="0">
                <a:srgbClr val="698DFF"/>
              </a:gs>
              <a:gs pos="50000">
                <a:srgbClr val="FF66FF"/>
              </a:gs>
              <a:gs pos="100000">
                <a:srgbClr val="698DFF"/>
              </a:gs>
            </a:gsLst>
            <a:lin ang="5400000" scaled="1"/>
          </a:gradFill>
          <a:ln w="57150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/>
              <a:t>Социальные программы:</a:t>
            </a: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228600" y="1905000"/>
            <a:ext cx="3505200" cy="304800"/>
          </a:xfrm>
          <a:prstGeom prst="rect">
            <a:avLst/>
          </a:prstGeom>
          <a:solidFill>
            <a:srgbClr val="FFFF9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/>
              <a:t>г. Мурманск</a:t>
            </a: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228600" y="4191000"/>
            <a:ext cx="3505200" cy="304800"/>
          </a:xfrm>
          <a:prstGeom prst="rect">
            <a:avLst/>
          </a:prstGeom>
          <a:solidFill>
            <a:srgbClr val="FFFF9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/>
              <a:t>ЗАТО г. Североморск</a:t>
            </a: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228600" y="3429000"/>
            <a:ext cx="3505200" cy="304800"/>
          </a:xfrm>
          <a:prstGeom prst="rect">
            <a:avLst/>
          </a:prstGeom>
          <a:solidFill>
            <a:srgbClr val="FFFF9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/>
              <a:t>ЗАТО Александровск</a:t>
            </a:r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228600" y="4953000"/>
            <a:ext cx="3505200" cy="304800"/>
          </a:xfrm>
          <a:prstGeom prst="rect">
            <a:avLst/>
          </a:prstGeom>
          <a:solidFill>
            <a:srgbClr val="FFFF9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/>
              <a:t>Кандалакшский район</a:t>
            </a:r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228600" y="3810000"/>
            <a:ext cx="3505200" cy="304800"/>
          </a:xfrm>
          <a:prstGeom prst="rect">
            <a:avLst/>
          </a:prstGeom>
          <a:solidFill>
            <a:srgbClr val="FFFF9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/>
              <a:t>ЗАТО Видяево</a:t>
            </a:r>
          </a:p>
        </p:txBody>
      </p:sp>
      <p:sp>
        <p:nvSpPr>
          <p:cNvPr id="39953" name="Rectangle 17"/>
          <p:cNvSpPr>
            <a:spLocks noChangeArrowheads="1"/>
          </p:cNvSpPr>
          <p:nvPr/>
        </p:nvSpPr>
        <p:spPr bwMode="auto">
          <a:xfrm>
            <a:off x="228600" y="4572000"/>
            <a:ext cx="3505200" cy="304800"/>
          </a:xfrm>
          <a:prstGeom prst="rect">
            <a:avLst/>
          </a:prstGeom>
          <a:solidFill>
            <a:srgbClr val="FFFF9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/>
              <a:t>ЗАТО Островной</a:t>
            </a:r>
          </a:p>
        </p:txBody>
      </p:sp>
      <p:sp>
        <p:nvSpPr>
          <p:cNvPr id="39954" name="Rectangle 18"/>
          <p:cNvSpPr>
            <a:spLocks noChangeArrowheads="1"/>
          </p:cNvSpPr>
          <p:nvPr/>
        </p:nvSpPr>
        <p:spPr bwMode="auto">
          <a:xfrm>
            <a:off x="228600" y="2286000"/>
            <a:ext cx="3505200" cy="304800"/>
          </a:xfrm>
          <a:prstGeom prst="rect">
            <a:avLst/>
          </a:prstGeom>
          <a:solidFill>
            <a:srgbClr val="FFFF9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/>
              <a:t>г. Кировск</a:t>
            </a:r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228600" y="2667000"/>
            <a:ext cx="3505200" cy="304800"/>
          </a:xfrm>
          <a:prstGeom prst="rect">
            <a:avLst/>
          </a:prstGeom>
          <a:solidFill>
            <a:srgbClr val="FFFF9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/>
              <a:t>г. Оленегорск</a:t>
            </a:r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228600" y="3048000"/>
            <a:ext cx="3505200" cy="304800"/>
          </a:xfrm>
          <a:prstGeom prst="rect">
            <a:avLst/>
          </a:prstGeom>
          <a:solidFill>
            <a:srgbClr val="FFFF9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/>
              <a:t>г. Мончегорск</a:t>
            </a: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228600" y="5334000"/>
            <a:ext cx="3505200" cy="304800"/>
          </a:xfrm>
          <a:prstGeom prst="rect">
            <a:avLst/>
          </a:prstGeom>
          <a:solidFill>
            <a:srgbClr val="FFFF9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/>
              <a:t>Ковдорский район</a:t>
            </a:r>
          </a:p>
        </p:txBody>
      </p:sp>
      <p:sp>
        <p:nvSpPr>
          <p:cNvPr id="39958" name="Rectangle 22"/>
          <p:cNvSpPr>
            <a:spLocks noChangeArrowheads="1"/>
          </p:cNvSpPr>
          <p:nvPr/>
        </p:nvSpPr>
        <p:spPr bwMode="auto">
          <a:xfrm>
            <a:off x="228600" y="5715000"/>
            <a:ext cx="3505200" cy="304800"/>
          </a:xfrm>
          <a:prstGeom prst="rect">
            <a:avLst/>
          </a:prstGeom>
          <a:solidFill>
            <a:srgbClr val="FFFF9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/>
              <a:t>Печенгский район</a:t>
            </a:r>
          </a:p>
        </p:txBody>
      </p:sp>
      <p:sp>
        <p:nvSpPr>
          <p:cNvPr id="39959" name="Rectangle 23"/>
          <p:cNvSpPr>
            <a:spLocks noChangeArrowheads="1"/>
          </p:cNvSpPr>
          <p:nvPr/>
        </p:nvSpPr>
        <p:spPr bwMode="auto">
          <a:xfrm>
            <a:off x="228600" y="6096000"/>
            <a:ext cx="3505200" cy="304800"/>
          </a:xfrm>
          <a:prstGeom prst="rect">
            <a:avLst/>
          </a:prstGeom>
          <a:solidFill>
            <a:srgbClr val="FFFF9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/>
              <a:t>Терский район</a:t>
            </a:r>
          </a:p>
        </p:txBody>
      </p:sp>
      <p:sp>
        <p:nvSpPr>
          <p:cNvPr id="39960" name="Rectangle 24"/>
          <p:cNvSpPr>
            <a:spLocks noChangeArrowheads="1"/>
          </p:cNvSpPr>
          <p:nvPr/>
        </p:nvSpPr>
        <p:spPr bwMode="auto">
          <a:xfrm>
            <a:off x="5029200" y="1981200"/>
            <a:ext cx="3810000" cy="533400"/>
          </a:xfrm>
          <a:prstGeom prst="rect">
            <a:avLst/>
          </a:prstGeom>
          <a:solidFill>
            <a:srgbClr val="F7A7F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200"/>
              <a:t>«Городская карта поддержки»: </a:t>
            </a:r>
          </a:p>
          <a:p>
            <a:pPr algn="ctr"/>
            <a:r>
              <a:rPr lang="ru-RU" sz="1200"/>
              <a:t>на товары и услуги</a:t>
            </a:r>
          </a:p>
          <a:p>
            <a:pPr algn="ctr"/>
            <a:r>
              <a:rPr lang="ru-RU" sz="1200"/>
              <a:t> предоставляются скидки в размере 5 %</a:t>
            </a:r>
          </a:p>
        </p:txBody>
      </p:sp>
      <p:sp>
        <p:nvSpPr>
          <p:cNvPr id="39961" name="Rectangle 25"/>
          <p:cNvSpPr>
            <a:spLocks noChangeArrowheads="1"/>
          </p:cNvSpPr>
          <p:nvPr/>
        </p:nvSpPr>
        <p:spPr bwMode="auto">
          <a:xfrm>
            <a:off x="5029200" y="2590800"/>
            <a:ext cx="3810000" cy="381000"/>
          </a:xfrm>
          <a:prstGeom prst="rect">
            <a:avLst/>
          </a:prstGeom>
          <a:solidFill>
            <a:srgbClr val="F7A7F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200"/>
              <a:t>«Забота»</a:t>
            </a:r>
          </a:p>
        </p:txBody>
      </p:sp>
      <p:sp>
        <p:nvSpPr>
          <p:cNvPr id="39962" name="Rectangle 26"/>
          <p:cNvSpPr>
            <a:spLocks noChangeArrowheads="1"/>
          </p:cNvSpPr>
          <p:nvPr/>
        </p:nvSpPr>
        <p:spPr bwMode="auto">
          <a:xfrm>
            <a:off x="5029200" y="3048000"/>
            <a:ext cx="3810000" cy="381000"/>
          </a:xfrm>
          <a:prstGeom prst="rect">
            <a:avLst/>
          </a:prstGeom>
          <a:solidFill>
            <a:srgbClr val="F7A7F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/>
          </a:p>
          <a:p>
            <a:pPr algn="ctr"/>
            <a:r>
              <a:rPr lang="ru-RU" sz="1200"/>
              <a:t>«Социальный хлеб»</a:t>
            </a:r>
          </a:p>
          <a:p>
            <a:pPr algn="ctr"/>
            <a:endParaRPr lang="ru-RU" sz="1200"/>
          </a:p>
        </p:txBody>
      </p:sp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5029200" y="3505200"/>
            <a:ext cx="3810000" cy="381000"/>
          </a:xfrm>
          <a:prstGeom prst="rect">
            <a:avLst/>
          </a:prstGeom>
          <a:solidFill>
            <a:srgbClr val="F7A7F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/>
          </a:p>
          <a:p>
            <a:pPr algn="ctr"/>
            <a:r>
              <a:rPr lang="ru-RU" sz="1200"/>
              <a:t>«Дешевое молоко»</a:t>
            </a:r>
          </a:p>
          <a:p>
            <a:pPr algn="ctr"/>
            <a:endParaRPr lang="ru-RU"/>
          </a:p>
        </p:txBody>
      </p:sp>
      <p:sp>
        <p:nvSpPr>
          <p:cNvPr id="39964" name="Rectangle 28"/>
          <p:cNvSpPr>
            <a:spLocks noChangeArrowheads="1"/>
          </p:cNvSpPr>
          <p:nvPr/>
        </p:nvSpPr>
        <p:spPr bwMode="auto">
          <a:xfrm>
            <a:off x="5029200" y="3962400"/>
            <a:ext cx="3810000" cy="381000"/>
          </a:xfrm>
          <a:prstGeom prst="rect">
            <a:avLst/>
          </a:prstGeom>
          <a:solidFill>
            <a:srgbClr val="F7A7F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/>
          </a:p>
          <a:p>
            <a:pPr algn="ctr"/>
            <a:r>
              <a:rPr lang="ru-RU" sz="1200"/>
              <a:t>«Дешевая рыба»</a:t>
            </a:r>
          </a:p>
          <a:p>
            <a:pPr algn="ctr"/>
            <a:endParaRPr lang="ru-RU" sz="1200"/>
          </a:p>
        </p:txBody>
      </p:sp>
      <p:sp>
        <p:nvSpPr>
          <p:cNvPr id="39965" name="Rectangle 29"/>
          <p:cNvSpPr>
            <a:spLocks noChangeArrowheads="1"/>
          </p:cNvSpPr>
          <p:nvPr/>
        </p:nvSpPr>
        <p:spPr bwMode="auto">
          <a:xfrm>
            <a:off x="5029200" y="4876800"/>
            <a:ext cx="3810000" cy="1600200"/>
          </a:xfrm>
          <a:prstGeom prst="rect">
            <a:avLst/>
          </a:prstGeom>
          <a:solidFill>
            <a:srgbClr val="F7A7F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400"/>
              <a:t>Другие формы поддержки пожилых людей: </a:t>
            </a:r>
          </a:p>
          <a:p>
            <a:pPr algn="ctr"/>
            <a:r>
              <a:rPr lang="ru-RU" sz="1200"/>
              <a:t>- единовременная материальная помощь в честь</a:t>
            </a:r>
          </a:p>
          <a:p>
            <a:pPr algn="ctr"/>
            <a:r>
              <a:rPr lang="ru-RU" sz="1200"/>
              <a:t> Международного Дня пожилых людей;</a:t>
            </a:r>
          </a:p>
          <a:p>
            <a:pPr algn="ctr">
              <a:buFontTx/>
              <a:buChar char="-"/>
            </a:pPr>
            <a:r>
              <a:rPr lang="ru-RU" sz="1200"/>
              <a:t> помощь в ремонте жилых помещений;</a:t>
            </a:r>
          </a:p>
          <a:p>
            <a:pPr algn="ctr">
              <a:buFontTx/>
              <a:buChar char="-"/>
            </a:pPr>
            <a:r>
              <a:rPr lang="ru-RU" sz="1200"/>
              <a:t> выдача талонов на бесплатное питание;</a:t>
            </a:r>
          </a:p>
          <a:p>
            <a:pPr algn="ctr">
              <a:buFontTx/>
              <a:buChar char="-"/>
            </a:pPr>
            <a:r>
              <a:rPr lang="ru-RU" sz="1200"/>
              <a:t> льготное обслуживание в оздоровительных, </a:t>
            </a:r>
          </a:p>
          <a:p>
            <a:pPr algn="ctr">
              <a:buFontTx/>
              <a:buChar char="-"/>
            </a:pPr>
            <a:r>
              <a:rPr lang="ru-RU" sz="1200"/>
              <a:t>банных комплексах;</a:t>
            </a:r>
          </a:p>
          <a:p>
            <a:pPr algn="ctr">
              <a:buFontTx/>
              <a:buChar char="-"/>
            </a:pPr>
            <a:r>
              <a:rPr lang="ru-RU" sz="1200"/>
              <a:t> организация выездных экскурсионных программ.</a:t>
            </a:r>
          </a:p>
        </p:txBody>
      </p:sp>
      <p:pic>
        <p:nvPicPr>
          <p:cNvPr id="39966" name="Picture 30" descr="5ое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600200"/>
            <a:ext cx="9906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7" name="Picture 31" descr="yarmarka_dlya_pojilyh_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667000"/>
            <a:ext cx="990600" cy="66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8" name="Picture 32" descr="3476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800600"/>
            <a:ext cx="99060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9" name="Picture 33" descr="986857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657600"/>
            <a:ext cx="9906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70" name="Picture 34" descr="MF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943600"/>
            <a:ext cx="990600" cy="66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71" name="Rectangle 35"/>
          <p:cNvSpPr>
            <a:spLocks noChangeArrowheads="1"/>
          </p:cNvSpPr>
          <p:nvPr/>
        </p:nvSpPr>
        <p:spPr bwMode="auto">
          <a:xfrm>
            <a:off x="5029200" y="4419600"/>
            <a:ext cx="3810000" cy="381000"/>
          </a:xfrm>
          <a:prstGeom prst="rect">
            <a:avLst/>
          </a:prstGeom>
          <a:solidFill>
            <a:srgbClr val="F7A7F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/>
          </a:p>
          <a:p>
            <a:pPr algn="ctr"/>
            <a:r>
              <a:rPr lang="ru-RU" sz="1200"/>
              <a:t>«Дешевый хлеб»</a:t>
            </a:r>
          </a:p>
          <a:p>
            <a:pPr algn="ctr"/>
            <a:endParaRPr lang="ru-RU" sz="120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879475" y="22971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52400" y="203200"/>
            <a:ext cx="800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>
                <a:solidFill>
                  <a:schemeClr val="tx2"/>
                </a:solidFill>
              </a:rPr>
              <a:t>Комитет по культуре и искусству Мурманской области</a:t>
            </a:r>
          </a:p>
          <a:p>
            <a:endParaRPr lang="ru-RU" sz="2000">
              <a:solidFill>
                <a:schemeClr val="tx2"/>
              </a:solidFill>
            </a:endParaRPr>
          </a:p>
        </p:txBody>
      </p:sp>
      <p:pic>
        <p:nvPicPr>
          <p:cNvPr id="38916" name="Рисунок 5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AutoShape 5"/>
          <p:cNvSpPr>
            <a:spLocks noChangeArrowheads="1"/>
          </p:cNvSpPr>
          <p:nvPr/>
        </p:nvSpPr>
        <p:spPr bwMode="auto">
          <a:xfrm>
            <a:off x="1905000" y="990600"/>
            <a:ext cx="5334000" cy="914400"/>
          </a:xfrm>
          <a:prstGeom prst="flowChartAlternateProcess">
            <a:avLst/>
          </a:prstGeom>
          <a:gradFill rotWithShape="1">
            <a:gsLst>
              <a:gs pos="0">
                <a:srgbClr val="698DFF"/>
              </a:gs>
              <a:gs pos="50000">
                <a:srgbClr val="FFFF9B"/>
              </a:gs>
              <a:gs pos="100000">
                <a:srgbClr val="698DFF"/>
              </a:gs>
            </a:gsLst>
            <a:lin ang="5400000" scaled="1"/>
          </a:gra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/>
              <a:t>«Организация свободного времени </a:t>
            </a:r>
          </a:p>
          <a:p>
            <a:pPr algn="ctr"/>
            <a:r>
              <a:rPr lang="ru-RU"/>
              <a:t>пожилых граждан» </a:t>
            </a:r>
          </a:p>
          <a:p>
            <a:pPr algn="ctr"/>
            <a:r>
              <a:rPr lang="ru-RU"/>
              <a:t>(более 1 тысячи человек)</a:t>
            </a:r>
          </a:p>
        </p:txBody>
      </p:sp>
      <p:sp>
        <p:nvSpPr>
          <p:cNvPr id="38918" name="Oval 25"/>
          <p:cNvSpPr>
            <a:spLocks noChangeArrowheads="1"/>
          </p:cNvSpPr>
          <p:nvPr/>
        </p:nvSpPr>
        <p:spPr bwMode="auto">
          <a:xfrm>
            <a:off x="5943600" y="2362200"/>
            <a:ext cx="3048000" cy="1066800"/>
          </a:xfrm>
          <a:prstGeom prst="ellipse">
            <a:avLst/>
          </a:prstGeom>
          <a:gradFill rotWithShape="1">
            <a:gsLst>
              <a:gs pos="0">
                <a:srgbClr val="129FF6"/>
              </a:gs>
              <a:gs pos="100000">
                <a:srgbClr val="FFFF99"/>
              </a:gs>
            </a:gsLst>
            <a:path path="rect">
              <a:fillToRect r="100000" b="100000"/>
            </a:path>
          </a:gradFill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>
              <a:latin typeface="Times New Roman" pitchFamily="18" charset="0"/>
            </a:endParaRPr>
          </a:p>
        </p:txBody>
      </p:sp>
      <p:sp>
        <p:nvSpPr>
          <p:cNvPr id="38919" name="Oval 25"/>
          <p:cNvSpPr>
            <a:spLocks noChangeArrowheads="1"/>
          </p:cNvSpPr>
          <p:nvPr/>
        </p:nvSpPr>
        <p:spPr bwMode="auto">
          <a:xfrm>
            <a:off x="1143000" y="3886200"/>
            <a:ext cx="3352800" cy="1143000"/>
          </a:xfrm>
          <a:prstGeom prst="ellipse">
            <a:avLst/>
          </a:prstGeom>
          <a:gradFill rotWithShape="1">
            <a:gsLst>
              <a:gs pos="0">
                <a:srgbClr val="129FF6"/>
              </a:gs>
              <a:gs pos="100000">
                <a:srgbClr val="FFFF99"/>
              </a:gs>
            </a:gsLst>
            <a:path path="rect">
              <a:fillToRect r="100000" b="100000"/>
            </a:path>
          </a:gradFill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>
              <a:latin typeface="Times New Roman" pitchFamily="18" charset="0"/>
            </a:endParaRPr>
          </a:p>
        </p:txBody>
      </p:sp>
      <p:sp>
        <p:nvSpPr>
          <p:cNvPr id="38920" name="Oval 25"/>
          <p:cNvSpPr>
            <a:spLocks noChangeArrowheads="1"/>
          </p:cNvSpPr>
          <p:nvPr/>
        </p:nvSpPr>
        <p:spPr bwMode="auto">
          <a:xfrm>
            <a:off x="4953000" y="3886200"/>
            <a:ext cx="3276600" cy="1219200"/>
          </a:xfrm>
          <a:prstGeom prst="ellipse">
            <a:avLst/>
          </a:prstGeom>
          <a:gradFill rotWithShape="1">
            <a:gsLst>
              <a:gs pos="0">
                <a:srgbClr val="129FF6"/>
              </a:gs>
              <a:gs pos="100000">
                <a:srgbClr val="FFFF99"/>
              </a:gs>
            </a:gsLst>
            <a:path path="rect">
              <a:fillToRect r="100000" b="100000"/>
            </a:path>
          </a:gradFill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>
              <a:latin typeface="Times New Roman" pitchFamily="18" charset="0"/>
            </a:endParaRPr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1371600" y="4159250"/>
            <a:ext cx="2819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/>
              <a:t>«Нашей жизни осень золотая» </a:t>
            </a: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5665788" y="4068763"/>
            <a:ext cx="18621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/>
              <a:t>Вечера отдыха </a:t>
            </a:r>
          </a:p>
          <a:p>
            <a:pPr algn="ctr"/>
            <a:r>
              <a:rPr lang="ru-RU"/>
              <a:t>и общения </a:t>
            </a: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6296025" y="2484438"/>
            <a:ext cx="22574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1400"/>
              <a:t>Дайджест </a:t>
            </a:r>
          </a:p>
          <a:p>
            <a:pPr algn="ctr"/>
            <a:r>
              <a:rPr lang="ru-RU" sz="1400"/>
              <a:t>«Кухня наших бабушек»</a:t>
            </a:r>
            <a:r>
              <a:rPr lang="ru-RU"/>
              <a:t> </a:t>
            </a:r>
          </a:p>
        </p:txBody>
      </p:sp>
      <p:sp>
        <p:nvSpPr>
          <p:cNvPr id="38924" name="Line 12"/>
          <p:cNvSpPr>
            <a:spLocks noChangeShapeType="1"/>
          </p:cNvSpPr>
          <p:nvPr/>
        </p:nvSpPr>
        <p:spPr bwMode="auto">
          <a:xfrm flipH="1">
            <a:off x="3276600" y="1905000"/>
            <a:ext cx="1219200" cy="1981200"/>
          </a:xfrm>
          <a:prstGeom prst="line">
            <a:avLst/>
          </a:prstGeom>
          <a:noFill/>
          <a:ln w="38100" cmpd="dbl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5" name="Line 13"/>
          <p:cNvSpPr>
            <a:spLocks noChangeShapeType="1"/>
          </p:cNvSpPr>
          <p:nvPr/>
        </p:nvSpPr>
        <p:spPr bwMode="auto">
          <a:xfrm>
            <a:off x="4495800" y="1905000"/>
            <a:ext cx="1371600" cy="1981200"/>
          </a:xfrm>
          <a:prstGeom prst="line">
            <a:avLst/>
          </a:prstGeom>
          <a:noFill/>
          <a:ln w="38100" cmpd="dbl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6" name="Line 14"/>
          <p:cNvSpPr>
            <a:spLocks noChangeShapeType="1"/>
          </p:cNvSpPr>
          <p:nvPr/>
        </p:nvSpPr>
        <p:spPr bwMode="auto">
          <a:xfrm flipH="1">
            <a:off x="3048000" y="1905000"/>
            <a:ext cx="1447800" cy="685800"/>
          </a:xfrm>
          <a:prstGeom prst="line">
            <a:avLst/>
          </a:prstGeom>
          <a:noFill/>
          <a:ln w="38100" cmpd="dbl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4495800" y="1905000"/>
            <a:ext cx="1676400" cy="685800"/>
          </a:xfrm>
          <a:prstGeom prst="line">
            <a:avLst/>
          </a:prstGeom>
          <a:noFill/>
          <a:ln w="38100" cmpd="dbl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8" name="Rectangle 16"/>
          <p:cNvSpPr>
            <a:spLocks noChangeArrowheads="1"/>
          </p:cNvSpPr>
          <p:nvPr/>
        </p:nvSpPr>
        <p:spPr bwMode="auto">
          <a:xfrm>
            <a:off x="1676400" y="5227638"/>
            <a:ext cx="6019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/>
              <a:t>Интеграция граждан старшего поколения в общество посредством обеспечения творческого и культурного развития личности, участия в культурной жизни региона. </a:t>
            </a:r>
          </a:p>
        </p:txBody>
      </p:sp>
      <p:sp>
        <p:nvSpPr>
          <p:cNvPr id="38931" name="Oval 25"/>
          <p:cNvSpPr>
            <a:spLocks noChangeArrowheads="1"/>
          </p:cNvSpPr>
          <p:nvPr/>
        </p:nvSpPr>
        <p:spPr bwMode="auto">
          <a:xfrm>
            <a:off x="228600" y="2286000"/>
            <a:ext cx="2971800" cy="1066800"/>
          </a:xfrm>
          <a:prstGeom prst="ellipse">
            <a:avLst/>
          </a:prstGeom>
          <a:gradFill rotWithShape="1">
            <a:gsLst>
              <a:gs pos="0">
                <a:srgbClr val="129FF6"/>
              </a:gs>
              <a:gs pos="100000">
                <a:srgbClr val="FFFF99"/>
              </a:gs>
            </a:gsLst>
            <a:path path="rect">
              <a:fillToRect r="100000" b="100000"/>
            </a:path>
          </a:gradFill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Литературно-</a:t>
            </a:r>
          </a:p>
          <a:p>
            <a:pPr algn="ctr"/>
            <a:r>
              <a:rPr lang="ru-RU" sz="1600"/>
              <a:t>музыкальные вечера </a:t>
            </a:r>
          </a:p>
        </p:txBody>
      </p:sp>
      <p:sp>
        <p:nvSpPr>
          <p:cNvPr id="38933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18</a:t>
            </a:r>
          </a:p>
        </p:txBody>
      </p:sp>
      <p:pic>
        <p:nvPicPr>
          <p:cNvPr id="38935" name="Picture 23" descr="Копия 457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86400"/>
            <a:ext cx="142875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6" name="Picture 24" descr="2353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600"/>
            <a:ext cx="142875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7" name="Picture 25" descr="754764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486400"/>
            <a:ext cx="14287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8" name="Picture 26" descr="MF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990600"/>
            <a:ext cx="1428750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Рисунок 5" descr="Рисунок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19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152400" y="152400"/>
            <a:ext cx="792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>
                <a:solidFill>
                  <a:schemeClr val="tx2"/>
                </a:solidFill>
              </a:rPr>
              <a:t>Трудоустройство пожилых людей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34963" y="762000"/>
            <a:ext cx="880903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500"/>
              <a:t>Снижение конкурентоспособности на рынке труда в предпенсионном и пенсионном возрасте –  </a:t>
            </a:r>
          </a:p>
          <a:p>
            <a:r>
              <a:rPr lang="ru-RU" sz="1500"/>
              <a:t>характерные черты положения значительной части пожилых людей. Поэтому особое значение</a:t>
            </a:r>
          </a:p>
          <a:p>
            <a:r>
              <a:rPr lang="ru-RU" sz="1500"/>
              <a:t>имеют меры, направленные на предоставление пожилым людям возможностей для посильного </a:t>
            </a:r>
          </a:p>
          <a:p>
            <a:r>
              <a:rPr lang="ru-RU" sz="1500"/>
              <a:t>участия в трудовой деятельности. 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304800" y="5562600"/>
            <a:ext cx="89916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600"/>
              <a:t>Организовано 192 ярмарки свободных рабочих мест, в том числе 15 специализированных </a:t>
            </a:r>
          </a:p>
          <a:p>
            <a:r>
              <a:rPr lang="ru-RU" sz="1600"/>
              <a:t>ярмарок – для лиц предпенсионного и пенсионного возраста, в которых приняли участие 3924 человека, в том числе пожилого возраста. </a:t>
            </a:r>
          </a:p>
        </p:txBody>
      </p:sp>
      <p:graphicFrame>
        <p:nvGraphicFramePr>
          <p:cNvPr id="32783" name="Object 15"/>
          <p:cNvGraphicFramePr>
            <a:graphicFrameLocks noChangeAspect="1"/>
          </p:cNvGraphicFramePr>
          <p:nvPr>
            <p:ph/>
          </p:nvPr>
        </p:nvGraphicFramePr>
        <p:xfrm>
          <a:off x="0" y="1676400"/>
          <a:ext cx="3657600" cy="340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6" name="Диаграмма" r:id="rId4" imgW="1514551" imgH="1409700" progId="Excel.Chart.8">
                  <p:embed/>
                </p:oleObj>
              </mc:Choice>
              <mc:Fallback>
                <p:oleObj name="Диаграмма" r:id="rId4" imgW="1514551" imgH="1409700" progId="Excel.Char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76400"/>
                        <a:ext cx="3657600" cy="340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2971800" y="2209800"/>
            <a:ext cx="2971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/>
              <a:t>Трудоустроено, </a:t>
            </a:r>
          </a:p>
          <a:p>
            <a:r>
              <a:rPr lang="ru-RU"/>
              <a:t>из числа обратившихся</a:t>
            </a:r>
          </a:p>
        </p:txBody>
      </p:sp>
      <p:sp>
        <p:nvSpPr>
          <p:cNvPr id="32786" name="Text Box 18"/>
          <p:cNvSpPr txBox="1">
            <a:spLocks noChangeArrowheads="1"/>
          </p:cNvSpPr>
          <p:nvPr/>
        </p:nvSpPr>
        <p:spPr bwMode="auto">
          <a:xfrm>
            <a:off x="1828800" y="3505200"/>
            <a:ext cx="10874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1981</a:t>
            </a:r>
            <a:r>
              <a:rPr lang="ru-RU" sz="1600"/>
              <a:t> </a:t>
            </a:r>
            <a:r>
              <a:rPr lang="ru-RU" sz="1600">
                <a:solidFill>
                  <a:schemeClr val="bg1"/>
                </a:solidFill>
              </a:rPr>
              <a:t>чел.</a:t>
            </a:r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762000" y="2895600"/>
            <a:ext cx="11509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600" b="1"/>
              <a:t>1835</a:t>
            </a:r>
            <a:r>
              <a:rPr lang="ru-RU" sz="1600"/>
              <a:t> чел.</a:t>
            </a:r>
            <a:r>
              <a:rPr lang="ru-RU"/>
              <a:t> </a:t>
            </a:r>
          </a:p>
        </p:txBody>
      </p:sp>
      <p:sp>
        <p:nvSpPr>
          <p:cNvPr id="32789" name="Line 21"/>
          <p:cNvSpPr>
            <a:spLocks noChangeShapeType="1"/>
          </p:cNvSpPr>
          <p:nvPr/>
        </p:nvSpPr>
        <p:spPr bwMode="auto">
          <a:xfrm flipH="1">
            <a:off x="3048000" y="2590800"/>
            <a:ext cx="2514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0" name="Line 22"/>
          <p:cNvSpPr>
            <a:spLocks noChangeShapeType="1"/>
          </p:cNvSpPr>
          <p:nvPr/>
        </p:nvSpPr>
        <p:spPr bwMode="auto">
          <a:xfrm flipH="1">
            <a:off x="2895600" y="25908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1" name="Text Box 23"/>
          <p:cNvSpPr txBox="1">
            <a:spLocks noChangeArrowheads="1"/>
          </p:cNvSpPr>
          <p:nvPr/>
        </p:nvSpPr>
        <p:spPr bwMode="auto">
          <a:xfrm>
            <a:off x="533400" y="4800600"/>
            <a:ext cx="3048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/>
              <a:t>Нетрудоустроено, </a:t>
            </a:r>
          </a:p>
          <a:p>
            <a:r>
              <a:rPr lang="ru-RU"/>
              <a:t>из числа обратившихся</a:t>
            </a:r>
          </a:p>
        </p:txBody>
      </p:sp>
      <p:sp>
        <p:nvSpPr>
          <p:cNvPr id="32792" name="Line 24"/>
          <p:cNvSpPr>
            <a:spLocks noChangeShapeType="1"/>
          </p:cNvSpPr>
          <p:nvPr/>
        </p:nvSpPr>
        <p:spPr bwMode="auto">
          <a:xfrm>
            <a:off x="304800" y="5181600"/>
            <a:ext cx="281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3" name="Line 25"/>
          <p:cNvSpPr>
            <a:spLocks noChangeShapeType="1"/>
          </p:cNvSpPr>
          <p:nvPr/>
        </p:nvSpPr>
        <p:spPr bwMode="auto">
          <a:xfrm flipV="1">
            <a:off x="304800" y="4191000"/>
            <a:ext cx="6096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4" name="Text Box 26"/>
          <p:cNvSpPr txBox="1">
            <a:spLocks noChangeArrowheads="1"/>
          </p:cNvSpPr>
          <p:nvPr/>
        </p:nvSpPr>
        <p:spPr bwMode="auto">
          <a:xfrm>
            <a:off x="3276600" y="3200400"/>
            <a:ext cx="5562600" cy="180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600"/>
              <a:t>По   данным   </a:t>
            </a:r>
            <a:r>
              <a:rPr lang="ru-RU" sz="1600" b="1"/>
              <a:t>Управления  государственной  службы </a:t>
            </a:r>
          </a:p>
          <a:p>
            <a:r>
              <a:rPr lang="ru-RU" sz="1600" b="1"/>
              <a:t>занятости населения Мурманской области </a:t>
            </a:r>
            <a:r>
              <a:rPr lang="ru-RU" sz="1600"/>
              <a:t>за период </a:t>
            </a:r>
          </a:p>
          <a:p>
            <a:r>
              <a:rPr lang="ru-RU" sz="1600"/>
              <a:t>с января по сентябрь 2012 года в  целях  поиска работы </a:t>
            </a:r>
          </a:p>
          <a:p>
            <a:r>
              <a:rPr lang="ru-RU" sz="1600"/>
              <a:t>обратилось   </a:t>
            </a:r>
            <a:r>
              <a:rPr lang="ru-RU" sz="1600" b="1"/>
              <a:t>3816</a:t>
            </a:r>
            <a:r>
              <a:rPr lang="ru-RU" sz="1600"/>
              <a:t>  человек  из  числа  лиц  пенсионного возраста,   из   них    </a:t>
            </a:r>
            <a:r>
              <a:rPr lang="ru-RU" sz="1600" b="1"/>
              <a:t>1981</a:t>
            </a:r>
            <a:r>
              <a:rPr lang="ru-RU" sz="1600"/>
              <a:t>  человек   трудоустроен,   что составляет    </a:t>
            </a:r>
            <a:r>
              <a:rPr lang="ru-RU" sz="1600" b="1"/>
              <a:t>52 %</a:t>
            </a:r>
            <a:r>
              <a:rPr lang="ru-RU" sz="1600"/>
              <a:t>    от    числа   обратившихся   данной категории. 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8" name="Object 8"/>
          <p:cNvGraphicFramePr>
            <a:graphicFrameLocks noChangeAspect="1"/>
          </p:cNvGraphicFramePr>
          <p:nvPr>
            <p:ph/>
          </p:nvPr>
        </p:nvGraphicFramePr>
        <p:xfrm>
          <a:off x="0" y="1066800"/>
          <a:ext cx="8839200" cy="481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3" name="Диаграмма" r:id="rId3" imgW="4667402" imgH="2543251" progId="Excel.Chart.8">
                  <p:embed/>
                </p:oleObj>
              </mc:Choice>
              <mc:Fallback>
                <p:oleObj name="Диаграмма" r:id="rId3" imgW="4667402" imgH="2543251" progId="Excel.Char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066800"/>
                        <a:ext cx="8839200" cy="481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228600" y="228600"/>
            <a:ext cx="85344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ru-RU" sz="2000"/>
              <a:t>Численность пожилых людей в Мурманской области</a:t>
            </a:r>
            <a:br>
              <a:rPr lang="ru-RU" sz="2000"/>
            </a:br>
            <a:r>
              <a:rPr lang="ru-RU" sz="1600"/>
              <a:t>(по данным регионального Пенсионного фонда Российской Федерации </a:t>
            </a:r>
            <a:br>
              <a:rPr lang="ru-RU" sz="1600"/>
            </a:br>
            <a:r>
              <a:rPr lang="ru-RU" sz="1600"/>
              <a:t>на 01.01.2012)</a:t>
            </a:r>
          </a:p>
        </p:txBody>
      </p:sp>
      <p:pic>
        <p:nvPicPr>
          <p:cNvPr id="30731" name="Рисунок 5" descr="Рисунок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2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2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457200" y="1143000"/>
            <a:ext cx="47402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600"/>
              <a:t>Численность пожилых людей </a:t>
            </a:r>
          </a:p>
          <a:p>
            <a:r>
              <a:rPr lang="ru-RU" sz="1600"/>
              <a:t>(женщин старше 55 лет, мужчин старше 60 лет)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 rot="10800000" flipV="1">
            <a:off x="4114800" y="4876800"/>
            <a:ext cx="474186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600"/>
              <a:t>Численность постоянного населения Мурманской области</a:t>
            </a:r>
          </a:p>
        </p:txBody>
      </p:sp>
      <p:sp>
        <p:nvSpPr>
          <p:cNvPr id="30735" name="Line 15"/>
          <p:cNvSpPr>
            <a:spLocks noChangeShapeType="1"/>
          </p:cNvSpPr>
          <p:nvPr/>
        </p:nvSpPr>
        <p:spPr bwMode="auto">
          <a:xfrm flipH="1">
            <a:off x="457200" y="1828800"/>
            <a:ext cx="480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6" name="Line 16"/>
          <p:cNvSpPr>
            <a:spLocks noChangeShapeType="1"/>
          </p:cNvSpPr>
          <p:nvPr/>
        </p:nvSpPr>
        <p:spPr bwMode="auto">
          <a:xfrm>
            <a:off x="457200" y="1828800"/>
            <a:ext cx="1828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7" name="Line 17"/>
          <p:cNvSpPr>
            <a:spLocks noChangeShapeType="1"/>
          </p:cNvSpPr>
          <p:nvPr/>
        </p:nvSpPr>
        <p:spPr bwMode="auto">
          <a:xfrm flipH="1">
            <a:off x="4191000" y="5486400"/>
            <a:ext cx="381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8" name="Line 18"/>
          <p:cNvSpPr>
            <a:spLocks noChangeShapeType="1"/>
          </p:cNvSpPr>
          <p:nvPr/>
        </p:nvSpPr>
        <p:spPr bwMode="auto">
          <a:xfrm flipH="1" flipV="1">
            <a:off x="3657600" y="4724400"/>
            <a:ext cx="5334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4267200" y="3352800"/>
            <a:ext cx="17732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788,0</a:t>
            </a:r>
            <a:r>
              <a:rPr lang="ru-RU"/>
              <a:t> тыс. чел.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2209800" y="2286000"/>
            <a:ext cx="17732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159,1</a:t>
            </a:r>
            <a:r>
              <a:rPr lang="ru-RU"/>
              <a:t> тыс. чел.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381000" y="5867400"/>
            <a:ext cx="86820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600"/>
              <a:t>Численность пожилых людей (женщин старше 55 лет, мужчин старше 60 лет) составила </a:t>
            </a:r>
          </a:p>
          <a:p>
            <a:r>
              <a:rPr lang="ru-RU" sz="1600" b="1"/>
              <a:t>20,2</a:t>
            </a:r>
            <a:r>
              <a:rPr lang="ru-RU" sz="1600"/>
              <a:t> % от численности постоянного населения области. 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4419600"/>
            <a:ext cx="9144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600" b="1">
                <a:latin typeface="Times New Roman" pitchFamily="18" charset="0"/>
              </a:rPr>
              <a:t>          </a:t>
            </a:r>
          </a:p>
        </p:txBody>
      </p:sp>
      <p:pic>
        <p:nvPicPr>
          <p:cNvPr id="8195" name="Рисунок 5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066800" y="4343400"/>
            <a:ext cx="76200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>
                <a:latin typeface="Arial Unicode MS" pitchFamily="34" charset="-128"/>
              </a:rPr>
              <a:t>В.В. Путин:  </a:t>
            </a:r>
            <a:r>
              <a:rPr lang="ru-RU" sz="2000"/>
              <a:t>«Создание   достойных   условий   жизни   для старшего поколения – это очень серьёзная многоплановая  задача, и для  ее решения необходимо объединить усилия органов   власти,   бизнеса,  некоммерческих  организаций, волонтёров,  религиозных  конфессий».</a:t>
            </a:r>
            <a:endParaRPr lang="ru-RU" sz="2000">
              <a:latin typeface="Arial Unicode MS" pitchFamily="34" charset="-128"/>
            </a:endParaRPr>
          </a:p>
          <a:p>
            <a:endParaRPr lang="ru-RU" sz="2000">
              <a:latin typeface="Arial Unicode MS" pitchFamily="34" charset="-128"/>
            </a:endParaRPr>
          </a:p>
        </p:txBody>
      </p:sp>
      <p:pic>
        <p:nvPicPr>
          <p:cNvPr id="8197" name="Picture 5" descr="Putin-pervoe-zasedanie-pravitelstv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4800"/>
            <a:ext cx="4876800" cy="372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8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20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C:\Documents and Settings\yuriryab\Рабочий стол\Карта России-Мурман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762000"/>
            <a:ext cx="7500938" cy="417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Подзаголовок 2"/>
          <p:cNvSpPr>
            <a:spLocks/>
          </p:cNvSpPr>
          <p:nvPr/>
        </p:nvSpPr>
        <p:spPr bwMode="auto">
          <a:xfrm>
            <a:off x="1571625" y="5286375"/>
            <a:ext cx="38385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GB" sz="1400" b="1">
              <a:latin typeface="Century Gothic" pitchFamily="34" charset="0"/>
            </a:endParaRPr>
          </a:p>
        </p:txBody>
      </p:sp>
      <p:sp>
        <p:nvSpPr>
          <p:cNvPr id="10244" name="Подзаголовок 2"/>
          <p:cNvSpPr>
            <a:spLocks/>
          </p:cNvSpPr>
          <p:nvPr/>
        </p:nvSpPr>
        <p:spPr bwMode="auto">
          <a:xfrm>
            <a:off x="6500813" y="1285875"/>
            <a:ext cx="24288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US" sz="1400">
              <a:latin typeface="Century Gothic" pitchFamily="34" charset="0"/>
            </a:endParaRPr>
          </a:p>
          <a:p>
            <a:pPr>
              <a:spcBef>
                <a:spcPct val="20000"/>
              </a:spcBef>
            </a:pPr>
            <a:endParaRPr lang="ru-RU" sz="1400">
              <a:latin typeface="Century Gothic" pitchFamily="34" charset="0"/>
            </a:endParaRPr>
          </a:p>
        </p:txBody>
      </p:sp>
      <p:sp>
        <p:nvSpPr>
          <p:cNvPr id="10245" name="Подзаголовок 2"/>
          <p:cNvSpPr>
            <a:spLocks/>
          </p:cNvSpPr>
          <p:nvPr/>
        </p:nvSpPr>
        <p:spPr bwMode="auto">
          <a:xfrm>
            <a:off x="1428750" y="2857500"/>
            <a:ext cx="7429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2800" b="1">
                <a:latin typeface="Calibri" pitchFamily="34" charset="0"/>
              </a:rPr>
              <a:t> 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0247" name="Прямоугольник 14"/>
          <p:cNvSpPr>
            <a:spLocks noChangeArrowheads="1"/>
          </p:cNvSpPr>
          <p:nvPr/>
        </p:nvSpPr>
        <p:spPr bwMode="auto">
          <a:xfrm>
            <a:off x="1752600" y="2971800"/>
            <a:ext cx="58578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</a:rPr>
              <a:t> </a:t>
            </a:r>
            <a:r>
              <a:rPr lang="ru-RU" sz="3600"/>
              <a:t>Спасибо за внимание</a:t>
            </a:r>
          </a:p>
          <a:p>
            <a:pPr algn="ctr" eaLnBrk="0" hangingPunct="0"/>
            <a:endParaRPr lang="ru-RU" sz="3600">
              <a:solidFill>
                <a:schemeClr val="accent2"/>
              </a:solidFill>
              <a:latin typeface="Calibri" pitchFamily="34" charset="0"/>
            </a:endParaRPr>
          </a:p>
        </p:txBody>
      </p:sp>
      <p:pic>
        <p:nvPicPr>
          <p:cNvPr id="10249" name="Рисунок 5" descr="Рисунок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Диаграмма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7239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5" descr="Рисунок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3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52400" y="144463"/>
            <a:ext cx="7848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000">
                <a:solidFill>
                  <a:schemeClr val="tx2"/>
                </a:solidFill>
              </a:rPr>
              <a:t>Одиноко проживающий пенсионер – </a:t>
            </a:r>
          </a:p>
          <a:p>
            <a:r>
              <a:rPr lang="ru-RU" sz="2000">
                <a:solidFill>
                  <a:schemeClr val="tx2"/>
                </a:solidFill>
              </a:rPr>
              <a:t>участник Великой Отечественной войны</a:t>
            </a:r>
            <a:r>
              <a:rPr lang="ru-RU"/>
              <a:t> 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228600" y="4724400"/>
            <a:ext cx="59404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sz="1600" b="1"/>
              <a:t>Совокупный доход семьи – 37 231,59 руб.</a:t>
            </a:r>
            <a:endParaRPr lang="ru-RU" sz="1600"/>
          </a:p>
          <a:p>
            <a:r>
              <a:rPr lang="ru-RU" sz="1600" b="1"/>
              <a:t>Доля мер социальной поддержки в доходе семьи – 18 %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44463" y="5486400"/>
            <a:ext cx="9145587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400"/>
              <a:t>Граждане из числа пенсионеров по старости могут иметь один из льготных статусов федерального или</a:t>
            </a:r>
          </a:p>
          <a:p>
            <a:r>
              <a:rPr lang="ru-RU" sz="1400"/>
              <a:t> регионального значения (ветеран Великой Отечественной войны, инвалид Великой Отечественной войны,</a:t>
            </a:r>
          </a:p>
          <a:p>
            <a:r>
              <a:rPr lang="ru-RU" sz="1400"/>
              <a:t>инвалид, ветеран труда, ветеран труда Мурманской области, реабилитированный, пострадавший </a:t>
            </a:r>
          </a:p>
          <a:p>
            <a:r>
              <a:rPr lang="ru-RU" sz="1400"/>
              <a:t>от политических репрессий и др.) либо несколько статусов одновременно.</a:t>
            </a:r>
          </a:p>
          <a:p>
            <a:endParaRPr lang="ru-RU" sz="140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Рисунок 5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4</a:t>
            </a:r>
          </a:p>
        </p:txBody>
      </p:sp>
      <p:pic>
        <p:nvPicPr>
          <p:cNvPr id="19462" name="Диаграмма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8200"/>
            <a:ext cx="76962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28600" y="152400"/>
            <a:ext cx="6705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000">
                <a:solidFill>
                  <a:schemeClr val="tx2"/>
                </a:solidFill>
              </a:rPr>
              <a:t>Одиноко проживающий пенсионер – ветеран труда 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228600" y="4830763"/>
            <a:ext cx="59404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sz="1600" b="1"/>
              <a:t>Совокупный доход семьи – 16 846,97 руб.</a:t>
            </a:r>
            <a:endParaRPr lang="ru-RU" sz="1600"/>
          </a:p>
          <a:p>
            <a:r>
              <a:rPr lang="ru-RU" sz="1600" b="1"/>
              <a:t>Доля мер социальной поддержки в доходе семьи – 27 %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228600" y="5791200"/>
            <a:ext cx="8534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600"/>
              <a:t>Меры социальной поддержки предоставляются пожилым гражданам по их выбору, учитывая заявительный характер.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Рисунок 5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5</a:t>
            </a:r>
          </a:p>
        </p:txBody>
      </p:sp>
      <p:pic>
        <p:nvPicPr>
          <p:cNvPr id="20486" name="Диаграмма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8534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52400" y="152400"/>
            <a:ext cx="7315200" cy="39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000">
                <a:solidFill>
                  <a:schemeClr val="tx2"/>
                </a:solidFill>
              </a:rPr>
              <a:t>Одиноко проживающий пенсионер – инвалид 2 группы 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381000" y="5897563"/>
            <a:ext cx="59404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sz="1600" b="1"/>
              <a:t>Совокупный доход семьи – 20 345,34 руб.</a:t>
            </a:r>
            <a:endParaRPr lang="ru-RU" sz="1600"/>
          </a:p>
          <a:p>
            <a:r>
              <a:rPr lang="ru-RU" sz="1600" b="1"/>
              <a:t>Доля мер социальной поддержки в доходе семьи – 24 %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Рисунок 5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6</a:t>
            </a:r>
          </a:p>
        </p:txBody>
      </p:sp>
      <p:pic>
        <p:nvPicPr>
          <p:cNvPr id="21510" name="Диаграмма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86233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52400" y="228600"/>
            <a:ext cx="7086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000">
                <a:solidFill>
                  <a:schemeClr val="tx2"/>
                </a:solidFill>
              </a:rPr>
              <a:t>Одиноко проживающий пенсионер – не льготник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304800" y="5897563"/>
            <a:ext cx="59404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sz="1600" b="1"/>
              <a:t>Совокупный доход семьи – 15 236,70 руб.</a:t>
            </a:r>
            <a:endParaRPr lang="ru-RU" sz="1600"/>
          </a:p>
          <a:p>
            <a:r>
              <a:rPr lang="ru-RU" sz="1600" b="1"/>
              <a:t>Доля мер социальной поддержки в доходе семьи – 17 %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61" name="Group 45"/>
          <p:cNvGraphicFramePr>
            <a:graphicFrameLocks noGrp="1"/>
          </p:cNvGraphicFramePr>
          <p:nvPr>
            <p:ph sz="quarter" idx="4294967295"/>
          </p:nvPr>
        </p:nvGraphicFramePr>
        <p:xfrm>
          <a:off x="5486400" y="3276600"/>
          <a:ext cx="3254375" cy="1371601"/>
        </p:xfrm>
        <a:graphic>
          <a:graphicData uri="http://schemas.openxmlformats.org/drawingml/2006/table">
            <a:tbl>
              <a:tblPr/>
              <a:tblGrid>
                <a:gridCol w="3254375"/>
              </a:tblGrid>
              <a:tr h="693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Комплексные центры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социального обслуживания населения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66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Всего: 14 учреждений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9246" name="Text Box 37"/>
          <p:cNvSpPr txBox="1">
            <a:spLocks noChangeArrowheads="1"/>
          </p:cNvSpPr>
          <p:nvPr/>
        </p:nvSpPr>
        <p:spPr bwMode="auto">
          <a:xfrm>
            <a:off x="7359650" y="56816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/>
          </a:p>
        </p:txBody>
      </p:sp>
      <p:sp>
        <p:nvSpPr>
          <p:cNvPr id="9247" name="Oval 38"/>
          <p:cNvSpPr>
            <a:spLocks noChangeArrowheads="1"/>
          </p:cNvSpPr>
          <p:nvPr/>
        </p:nvSpPr>
        <p:spPr bwMode="auto">
          <a:xfrm>
            <a:off x="2286000" y="1143000"/>
            <a:ext cx="4356100" cy="1981200"/>
          </a:xfrm>
          <a:prstGeom prst="ellipse">
            <a:avLst/>
          </a:prstGeom>
          <a:gradFill rotWithShape="1">
            <a:gsLst>
              <a:gs pos="0">
                <a:srgbClr val="EF75DE"/>
              </a:gs>
              <a:gs pos="100000">
                <a:srgbClr val="F2E9F3"/>
              </a:gs>
            </a:gsLst>
            <a:lin ang="5400000" scaled="1"/>
          </a:gra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ru-RU" sz="1400" b="1" i="1">
                <a:latin typeface="Times New Roman" pitchFamily="18" charset="0"/>
              </a:rPr>
              <a:t>Государственные областные </a:t>
            </a:r>
          </a:p>
          <a:p>
            <a:pPr algn="ctr"/>
            <a:r>
              <a:rPr lang="ru-RU" sz="1400" b="1" i="1">
                <a:latin typeface="Times New Roman" pitchFamily="18" charset="0"/>
              </a:rPr>
              <a:t>учреждения социального обслуживания </a:t>
            </a:r>
          </a:p>
          <a:p>
            <a:pPr algn="ctr"/>
            <a:r>
              <a:rPr lang="ru-RU" sz="1400" b="1" i="1">
                <a:latin typeface="Times New Roman" pitchFamily="18" charset="0"/>
              </a:rPr>
              <a:t>населения</a:t>
            </a:r>
          </a:p>
          <a:p>
            <a:pPr algn="ctr"/>
            <a:endParaRPr lang="ru-RU" sz="1400" b="1" i="1">
              <a:latin typeface="Times New Roman" pitchFamily="18" charset="0"/>
            </a:endParaRPr>
          </a:p>
          <a:p>
            <a:pPr algn="ctr"/>
            <a:r>
              <a:rPr lang="ru-RU" sz="1400">
                <a:latin typeface="Times New Roman" pitchFamily="18" charset="0"/>
              </a:rPr>
              <a:t>  </a:t>
            </a:r>
            <a:r>
              <a:rPr lang="ru-RU" sz="1400" b="1">
                <a:latin typeface="Times New Roman" pitchFamily="18" charset="0"/>
              </a:rPr>
              <a:t>Всего  23 учреждения, из них:</a:t>
            </a:r>
          </a:p>
          <a:p>
            <a:pPr algn="ctr">
              <a:buFontTx/>
              <a:buChar char="-"/>
            </a:pPr>
            <a:r>
              <a:rPr lang="ru-RU" sz="1400" b="1">
                <a:latin typeface="Times New Roman" pitchFamily="18" charset="0"/>
              </a:rPr>
              <a:t> 2 автономных</a:t>
            </a:r>
          </a:p>
          <a:p>
            <a:pPr algn="ctr">
              <a:buFontTx/>
              <a:buChar char="-"/>
            </a:pPr>
            <a:r>
              <a:rPr lang="ru-RU" sz="1400" b="1">
                <a:latin typeface="Times New Roman" pitchFamily="18" charset="0"/>
              </a:rPr>
              <a:t> 21 бюджетное</a:t>
            </a:r>
          </a:p>
          <a:p>
            <a:pPr algn="ctr"/>
            <a:endParaRPr lang="ru-RU" sz="1400" b="1">
              <a:latin typeface="Times New Roman" pitchFamily="18" charset="0"/>
            </a:endParaRPr>
          </a:p>
        </p:txBody>
      </p:sp>
      <p:sp>
        <p:nvSpPr>
          <p:cNvPr id="9249" name="Rectangle 33"/>
          <p:cNvSpPr>
            <a:spLocks noChangeArrowheads="1"/>
          </p:cNvSpPr>
          <p:nvPr/>
        </p:nvSpPr>
        <p:spPr bwMode="auto">
          <a:xfrm>
            <a:off x="152400" y="152400"/>
            <a:ext cx="7924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>
                <a:solidFill>
                  <a:schemeClr val="tx2"/>
                </a:solidFill>
              </a:rPr>
              <a:t>Структура государственных областных учреждений </a:t>
            </a:r>
          </a:p>
          <a:p>
            <a:r>
              <a:rPr lang="ru-RU" sz="2000">
                <a:solidFill>
                  <a:schemeClr val="tx2"/>
                </a:solidFill>
              </a:rPr>
              <a:t>социального обслуживания населения</a:t>
            </a:r>
          </a:p>
        </p:txBody>
      </p:sp>
      <p:graphicFrame>
        <p:nvGraphicFramePr>
          <p:cNvPr id="9258" name="Group 42"/>
          <p:cNvGraphicFramePr>
            <a:graphicFrameLocks noGrp="1"/>
          </p:cNvGraphicFramePr>
          <p:nvPr>
            <p:ph sz="quarter" idx="4294967295"/>
          </p:nvPr>
        </p:nvGraphicFramePr>
        <p:xfrm>
          <a:off x="381000" y="3276600"/>
          <a:ext cx="3124200" cy="1447800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746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Учреждения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стационарного типа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5E9EFF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Всего: 8 учреждений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 1715 койко-мест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BFF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262" name="Group 46"/>
          <p:cNvGraphicFramePr>
            <a:graphicFrameLocks noGrp="1"/>
          </p:cNvGraphicFramePr>
          <p:nvPr>
            <p:ph sz="quarter" idx="4294967295"/>
          </p:nvPr>
        </p:nvGraphicFramePr>
        <p:xfrm>
          <a:off x="2895600" y="4495800"/>
          <a:ext cx="3276600" cy="1548892"/>
        </p:xfrm>
        <a:graphic>
          <a:graphicData uri="http://schemas.openxmlformats.org/drawingml/2006/table">
            <a:tbl>
              <a:tblPr/>
              <a:tblGrid>
                <a:gridCol w="3276600"/>
              </a:tblGrid>
              <a:tr h="774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Специальный дом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для одиноких престарелых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DF396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Всего: 1 учреждение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 39 квартир и 10 мест в отделении временного проживания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DF396"/>
                    </a:solidFill>
                  </a:tcPr>
                </a:tc>
              </a:tr>
            </a:tbl>
          </a:graphicData>
        </a:graphic>
      </p:graphicFrame>
      <p:sp>
        <p:nvSpPr>
          <p:cNvPr id="9268" name="Line 52"/>
          <p:cNvSpPr>
            <a:spLocks noChangeShapeType="1"/>
          </p:cNvSpPr>
          <p:nvPr/>
        </p:nvSpPr>
        <p:spPr bwMode="auto">
          <a:xfrm>
            <a:off x="1752600" y="2133600"/>
            <a:ext cx="457200" cy="0"/>
          </a:xfrm>
          <a:prstGeom prst="line">
            <a:avLst/>
          </a:prstGeom>
          <a:noFill/>
          <a:ln w="38100" cmpd="dbl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69" name="Line 53"/>
          <p:cNvSpPr>
            <a:spLocks noChangeShapeType="1"/>
          </p:cNvSpPr>
          <p:nvPr/>
        </p:nvSpPr>
        <p:spPr bwMode="auto">
          <a:xfrm>
            <a:off x="6705600" y="2133600"/>
            <a:ext cx="457200" cy="0"/>
          </a:xfrm>
          <a:prstGeom prst="line">
            <a:avLst/>
          </a:prstGeom>
          <a:noFill/>
          <a:ln w="38100" cmpd="dbl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70" name="Line 54"/>
          <p:cNvSpPr>
            <a:spLocks noChangeShapeType="1"/>
          </p:cNvSpPr>
          <p:nvPr/>
        </p:nvSpPr>
        <p:spPr bwMode="auto">
          <a:xfrm>
            <a:off x="4495800" y="3200400"/>
            <a:ext cx="0" cy="1143000"/>
          </a:xfrm>
          <a:prstGeom prst="line">
            <a:avLst/>
          </a:prstGeom>
          <a:noFill/>
          <a:ln w="38100" cmpd="dbl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71" name="Line 55"/>
          <p:cNvSpPr>
            <a:spLocks noChangeShapeType="1"/>
          </p:cNvSpPr>
          <p:nvPr/>
        </p:nvSpPr>
        <p:spPr bwMode="auto">
          <a:xfrm>
            <a:off x="1752600" y="2133600"/>
            <a:ext cx="0" cy="838200"/>
          </a:xfrm>
          <a:prstGeom prst="line">
            <a:avLst/>
          </a:prstGeom>
          <a:noFill/>
          <a:ln w="38100" cmpd="dbl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72" name="Line 56"/>
          <p:cNvSpPr>
            <a:spLocks noChangeShapeType="1"/>
          </p:cNvSpPr>
          <p:nvPr/>
        </p:nvSpPr>
        <p:spPr bwMode="auto">
          <a:xfrm>
            <a:off x="7162800" y="2133600"/>
            <a:ext cx="0" cy="838200"/>
          </a:xfrm>
          <a:prstGeom prst="line">
            <a:avLst/>
          </a:prstGeom>
          <a:noFill/>
          <a:ln w="38100" cmpd="dbl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9274" name="Picture 58" descr="2aeba7d6ea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953000"/>
            <a:ext cx="1965325" cy="155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76" name="Рисунок 5" descr="Рисунок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77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7</a:t>
            </a:r>
          </a:p>
        </p:txBody>
      </p:sp>
      <p:pic>
        <p:nvPicPr>
          <p:cNvPr id="9278" name="Picture 62" descr="97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953000"/>
            <a:ext cx="19812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57200" y="1524000"/>
          <a:ext cx="9366250" cy="487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0" name="Диаграмма" r:id="rId3" imgW="4934102" imgH="3676802" progId="Excel.Chart.8">
                  <p:embed/>
                </p:oleObj>
              </mc:Choice>
              <mc:Fallback>
                <p:oleObj name="Диаграмма" r:id="rId3" imgW="4934102" imgH="3676802" progId="Excel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524000"/>
                        <a:ext cx="9366250" cy="487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228600"/>
            <a:ext cx="8077200" cy="838200"/>
          </a:xfrm>
          <a:noFill/>
          <a:ln/>
          <a:extLst>
            <a:ext uri="{91240B29-F687-4F45-9708-019B960494DF}">
              <a14:hiddenLine xmlns:a14="http://schemas.microsoft.com/office/drawing/2010/main" w="76200" cmpd="tri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r>
              <a:rPr lang="ru-RU" sz="2000"/>
              <a:t>Уровень   удовлетворения   потребностей   пожилых    людей    в </a:t>
            </a:r>
            <a:br>
              <a:rPr lang="ru-RU" sz="2000"/>
            </a:br>
            <a:r>
              <a:rPr lang="ru-RU" sz="2000"/>
              <a:t>стационарном социальном обслуживании </a:t>
            </a:r>
            <a:br>
              <a:rPr lang="ru-RU" sz="2000"/>
            </a:br>
            <a:r>
              <a:rPr lang="ru-RU" sz="1800">
                <a:solidFill>
                  <a:schemeClr val="tx1"/>
                </a:solidFill>
              </a:rPr>
              <a:t>(по данным мониторинга Министерства труда и социальной защиты РФ)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505200" y="57150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3317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8</a:t>
            </a:r>
          </a:p>
        </p:txBody>
      </p:sp>
      <p:pic>
        <p:nvPicPr>
          <p:cNvPr id="13318" name="Рисунок 5" descr="Рисунок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895600" y="1371600"/>
            <a:ext cx="309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Северо-Западный регион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838200" y="5867400"/>
            <a:ext cx="954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200"/>
              <a:t>Псковская </a:t>
            </a:r>
          </a:p>
          <a:p>
            <a:pPr algn="ctr"/>
            <a:r>
              <a:rPr lang="ru-RU" sz="1200"/>
              <a:t>область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524000" y="6248400"/>
            <a:ext cx="1060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200"/>
              <a:t>Республика </a:t>
            </a:r>
          </a:p>
          <a:p>
            <a:pPr algn="ctr"/>
            <a:r>
              <a:rPr lang="ru-RU" sz="1200"/>
              <a:t>Карелия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2286000" y="5867400"/>
            <a:ext cx="1287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200"/>
              <a:t>Ленинградская </a:t>
            </a:r>
          </a:p>
          <a:p>
            <a:pPr algn="ctr"/>
            <a:r>
              <a:rPr lang="ru-RU" sz="1200"/>
              <a:t>область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2957513" y="6248400"/>
            <a:ext cx="1408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200"/>
              <a:t>Калининградская</a:t>
            </a:r>
          </a:p>
          <a:p>
            <a:pPr algn="ctr"/>
            <a:r>
              <a:rPr lang="ru-RU" sz="1200"/>
              <a:t>область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3886200" y="5867400"/>
            <a:ext cx="1096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200"/>
              <a:t>Мурманская </a:t>
            </a:r>
          </a:p>
          <a:p>
            <a:pPr algn="ctr"/>
            <a:r>
              <a:rPr lang="ru-RU" sz="1200"/>
              <a:t>область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1066800" y="1905000"/>
            <a:ext cx="88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/>
              <a:t>101,80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2667000" y="2133600"/>
            <a:ext cx="75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/>
              <a:t>94,79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1981200" y="2057400"/>
            <a:ext cx="75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/>
              <a:t>96,21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3429000" y="2209800"/>
            <a:ext cx="75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/>
              <a:t>91,53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4191000" y="2286000"/>
            <a:ext cx="75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/>
              <a:t>89,70</a:t>
            </a: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4953000" y="2362200"/>
            <a:ext cx="75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/>
              <a:t>87,50</a:t>
            </a:r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5791200" y="2438400"/>
            <a:ext cx="75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/>
              <a:t>85,79</a:t>
            </a: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6553200" y="2514600"/>
            <a:ext cx="75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/>
              <a:t>83,44</a:t>
            </a:r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7315200" y="3581400"/>
            <a:ext cx="75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/>
              <a:t>51,29</a:t>
            </a: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4743450" y="6248400"/>
            <a:ext cx="1060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200"/>
              <a:t>Республика </a:t>
            </a:r>
          </a:p>
          <a:p>
            <a:pPr algn="ctr"/>
            <a:r>
              <a:rPr lang="ru-RU" sz="1200"/>
              <a:t>Коми</a:t>
            </a: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5476875" y="5867400"/>
            <a:ext cx="1081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200"/>
              <a:t>Вологодская</a:t>
            </a:r>
          </a:p>
          <a:p>
            <a:pPr algn="ctr"/>
            <a:r>
              <a:rPr lang="ru-RU" sz="1200"/>
              <a:t>область</a:t>
            </a:r>
          </a:p>
        </p:txBody>
      </p:sp>
      <p:sp>
        <p:nvSpPr>
          <p:cNvPr id="13336" name="Text Box 24"/>
          <p:cNvSpPr txBox="1">
            <a:spLocks noChangeArrowheads="1"/>
          </p:cNvSpPr>
          <p:nvPr/>
        </p:nvSpPr>
        <p:spPr bwMode="auto">
          <a:xfrm>
            <a:off x="6248400" y="6248400"/>
            <a:ext cx="1231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200"/>
              <a:t>Архангельская</a:t>
            </a:r>
          </a:p>
          <a:p>
            <a:pPr algn="ctr"/>
            <a:r>
              <a:rPr lang="ru-RU" sz="1200"/>
              <a:t>область</a:t>
            </a:r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7119938" y="5867400"/>
            <a:ext cx="1165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200"/>
              <a:t>Новгородская</a:t>
            </a:r>
          </a:p>
          <a:p>
            <a:pPr algn="ctr"/>
            <a:r>
              <a:rPr lang="ru-RU" sz="1200"/>
              <a:t>область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229600" cy="715963"/>
          </a:xfrm>
        </p:spPr>
        <p:txBody>
          <a:bodyPr/>
          <a:lstStyle/>
          <a:p>
            <a:pPr algn="l"/>
            <a:r>
              <a:rPr lang="ru-RU" sz="2000">
                <a:solidFill>
                  <a:schemeClr val="tx1"/>
                </a:solidFill>
              </a:rPr>
              <a:t>Обеспеченность стационарными социальными учреждениями</a:t>
            </a:r>
          </a:p>
        </p:txBody>
      </p:sp>
      <p:pic>
        <p:nvPicPr>
          <p:cNvPr id="27652" name="Рисунок 5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0"/>
            <a:ext cx="11033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2813"/>
            <a:r>
              <a:rPr lang="ru-RU">
                <a:ea typeface="Arial Unicode MS" pitchFamily="34" charset="-128"/>
                <a:cs typeface="Arial Unicode MS" pitchFamily="34" charset="-128"/>
              </a:rPr>
              <a:t>9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600200" y="914400"/>
            <a:ext cx="7391400" cy="1319213"/>
          </a:xfrm>
          <a:prstGeom prst="rect">
            <a:avLst/>
          </a:prstGeom>
          <a:gradFill rotWithShape="1">
            <a:gsLst>
              <a:gs pos="0">
                <a:srgbClr val="6DF396">
                  <a:alpha val="78999"/>
                </a:srgbClr>
              </a:gs>
              <a:gs pos="100000">
                <a:srgbClr val="FFFF00"/>
              </a:gs>
            </a:gsLst>
            <a:lin ang="5400000" scaled="1"/>
          </a:gradFill>
          <a:ln w="38100" cmpd="dbl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500"/>
              <a:t>Существующая коечная сеть не в полной мере удовлетворяет потребность граждан в стационарном обслуживании. В ряде учреждений норматив площади на одного проживающего не соответствует установленным санитарно-гигиеническим требованиям. Особенно это касается стационаров психоневрологического профиля.</a:t>
            </a:r>
            <a:r>
              <a:rPr lang="ru-RU"/>
              <a:t> 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1600200" y="2209800"/>
            <a:ext cx="7391400" cy="679450"/>
          </a:xfrm>
          <a:prstGeom prst="rect">
            <a:avLst/>
          </a:prstGeom>
          <a:gradFill rotWithShape="1">
            <a:gsLst>
              <a:gs pos="0">
                <a:srgbClr val="FFFF00">
                  <a:alpha val="77000"/>
                </a:srgbClr>
              </a:gs>
              <a:gs pos="100000">
                <a:srgbClr val="FFFF00">
                  <a:gamma/>
                  <a:shade val="96471"/>
                  <a:invGamma/>
                </a:srgbClr>
              </a:gs>
            </a:gsLst>
            <a:lin ang="5400000" scaled="1"/>
          </a:gradFill>
          <a:ln w="38100" cmpd="dbl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/>
              <a:t>На 01.11.2012 очередь в дома-интернаты общего типа – </a:t>
            </a:r>
            <a:r>
              <a:rPr lang="ru-RU" b="1"/>
              <a:t>69</a:t>
            </a:r>
            <a:r>
              <a:rPr lang="ru-RU"/>
              <a:t> чел., </a:t>
            </a:r>
          </a:p>
          <a:p>
            <a:pPr algn="ctr"/>
            <a:r>
              <a:rPr lang="ru-RU"/>
              <a:t>в психоневрологические интерната – </a:t>
            </a:r>
            <a:r>
              <a:rPr lang="ru-RU" b="1"/>
              <a:t>394</a:t>
            </a:r>
            <a:r>
              <a:rPr lang="ru-RU"/>
              <a:t> чел.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228600" y="3124200"/>
            <a:ext cx="6858000" cy="1600200"/>
          </a:xfrm>
          <a:prstGeom prst="rect">
            <a:avLst/>
          </a:prstGeom>
          <a:solidFill>
            <a:srgbClr val="FFFF00">
              <a:alpha val="78000"/>
            </a:srgbClr>
          </a:solidFill>
          <a:ln w="38100" cmpd="dbl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/>
            <a:r>
              <a:rPr lang="ru-RU" sz="1600" b="1" i="1">
                <a:solidFill>
                  <a:schemeClr val="accent2"/>
                </a:solidFill>
              </a:rPr>
              <a:t>Решаются эти задачи в двух направлениях:</a:t>
            </a:r>
          </a:p>
          <a:p>
            <a:pPr marL="342900" indent="-342900" algn="ctr"/>
            <a:endParaRPr lang="ru-RU" sz="1600" b="1" i="1">
              <a:solidFill>
                <a:schemeClr val="accent2"/>
              </a:solidFill>
            </a:endParaRPr>
          </a:p>
          <a:p>
            <a:pPr marL="342900" indent="-342900">
              <a:buFontTx/>
              <a:buChar char="-"/>
            </a:pPr>
            <a:r>
              <a:rPr lang="ru-RU" sz="1600" b="1" i="1">
                <a:solidFill>
                  <a:srgbClr val="0F34EF"/>
                </a:solidFill>
              </a:rPr>
              <a:t>путем увеличения койко-мест за счет реконструкции действующих стационарных учреждений;</a:t>
            </a:r>
          </a:p>
          <a:p>
            <a:pPr marL="342900" indent="-342900">
              <a:buFontTx/>
              <a:buChar char="-"/>
            </a:pPr>
            <a:r>
              <a:rPr lang="ru-RU" sz="1600" b="1" i="1">
                <a:solidFill>
                  <a:srgbClr val="0F34EF"/>
                </a:solidFill>
              </a:rPr>
              <a:t>развитие стационарозамещающих форм надомного социального обслуживания.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1676400" y="5181600"/>
            <a:ext cx="7239000" cy="1352550"/>
          </a:xfrm>
          <a:prstGeom prst="rect">
            <a:avLst/>
          </a:prstGeom>
          <a:gradFill rotWithShape="1">
            <a:gsLst>
              <a:gs pos="0">
                <a:srgbClr val="FFFF00">
                  <a:alpha val="77000"/>
                </a:srgbClr>
              </a:gs>
              <a:gs pos="100000">
                <a:srgbClr val="6DF396"/>
              </a:gs>
            </a:gsLst>
            <a:lin ang="5400000" scaled="1"/>
          </a:gradFill>
          <a:ln w="38100" cmpd="dbl">
            <a:solidFill>
              <a:srgbClr val="3333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600"/>
              <a:t>В настоящее время специалистами Министерства труда и социального</a:t>
            </a:r>
          </a:p>
          <a:p>
            <a:pPr algn="ctr"/>
            <a:r>
              <a:rPr lang="ru-RU" sz="1600"/>
              <a:t>развития прорабатывается вопрос о возмездном исполнении опекунских обязанностей в отношении совершеннолетних недееспособных граждан. Перспективным направлением является организация проекта «Приемная семья для пожилого человека».</a:t>
            </a:r>
          </a:p>
        </p:txBody>
      </p:sp>
      <p:pic>
        <p:nvPicPr>
          <p:cNvPr id="27659" name="Picture 11" descr="65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81600"/>
            <a:ext cx="1182688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0" name="Picture 12" descr="4358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131445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1" name="Picture 13" descr="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200400"/>
            <a:ext cx="17335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1581</TotalTime>
  <Words>1502</Words>
  <Application>Microsoft Office PowerPoint</Application>
  <PresentationFormat>Экран (4:3)</PresentationFormat>
  <Paragraphs>334</Paragraphs>
  <Slides>21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Arial</vt:lpstr>
      <vt:lpstr>Century Gothic</vt:lpstr>
      <vt:lpstr>Arial Unicode MS</vt:lpstr>
      <vt:lpstr>Batang</vt:lpstr>
      <vt:lpstr>Wingdings</vt:lpstr>
      <vt:lpstr>Calibri</vt:lpstr>
      <vt:lpstr>Times New Roman</vt:lpstr>
      <vt:lpstr>Оформление по умолчанию</vt:lpstr>
      <vt:lpstr>Диаграмма Microsoft Office Excel</vt:lpstr>
      <vt:lpstr>Диаграмма Microsoft Excel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Уровень   удовлетворения   потребностей   пожилых    людей    в  стационарном социальном обслуживании  (по данным мониторинга Министерства труда и социальной защиты РФ)</vt:lpstr>
      <vt:lpstr>Обеспеченность стационарными социальными учреждениями</vt:lpstr>
      <vt:lpstr>Динамика развития услуг в сфере труда и социального развития  на территории Мурманской области в 2012 году</vt:lpstr>
      <vt:lpstr>Презентация PowerPoint</vt:lpstr>
      <vt:lpstr>Создание служб и отделений в комплексных центрах  социального обслуживания населения в 2012 году</vt:lpstr>
      <vt:lpstr>Пункты проката средств и предметов ухода за пожилыми гражданами и инвалидами </vt:lpstr>
      <vt:lpstr>Презентация PowerPoint</vt:lpstr>
      <vt:lpstr>ВЦП «Оздоровление северян»</vt:lpstr>
      <vt:lpstr>Социальная карта «Спасибо за Победу!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Андрей Максимов</dc:creator>
  <cp:lastModifiedBy>Андрей Максимов</cp:lastModifiedBy>
  <cp:revision>140</cp:revision>
  <cp:lastPrinted>1601-01-01T00:00:00Z</cp:lastPrinted>
  <dcterms:created xsi:type="dcterms:W3CDTF">1601-01-01T00:00:00Z</dcterms:created>
  <dcterms:modified xsi:type="dcterms:W3CDTF">2012-12-12T12:03:21Z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