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7" r:id="rId1"/>
  </p:sldMasterIdLst>
  <p:notesMasterIdLst>
    <p:notesMasterId r:id="rId12"/>
  </p:notesMasterIdLst>
  <p:handoutMasterIdLst>
    <p:handoutMasterId r:id="rId13"/>
  </p:handoutMasterIdLst>
  <p:sldIdLst>
    <p:sldId id="257" r:id="rId2"/>
    <p:sldId id="716" r:id="rId3"/>
    <p:sldId id="715" r:id="rId4"/>
    <p:sldId id="720" r:id="rId5"/>
    <p:sldId id="730" r:id="rId6"/>
    <p:sldId id="722" r:id="rId7"/>
    <p:sldId id="724" r:id="rId8"/>
    <p:sldId id="725" r:id="rId9"/>
    <p:sldId id="728" r:id="rId10"/>
    <p:sldId id="578" r:id="rId11"/>
  </p:sldIdLst>
  <p:sldSz cx="9144000" cy="6858000" type="screen4x3"/>
  <p:notesSz cx="6808788" cy="99298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69FF"/>
    <a:srgbClr val="FF6699"/>
    <a:srgbClr val="FCDA96"/>
    <a:srgbClr val="FF4B4B"/>
    <a:srgbClr val="FF3333"/>
    <a:srgbClr val="F1FB97"/>
    <a:srgbClr val="B1ADE5"/>
    <a:srgbClr val="FF9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199" autoAdjust="0"/>
  </p:normalViewPr>
  <p:slideViewPr>
    <p:cSldViewPr>
      <p:cViewPr>
        <p:scale>
          <a:sx n="90" d="100"/>
          <a:sy n="90" d="100"/>
        </p:scale>
        <p:origin x="-37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3129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130C4871-D0E0-4648-8B34-A503790772B1}" type="datetimeFigureOut">
              <a:rPr lang="ru-RU"/>
              <a:pPr>
                <a:defRPr/>
              </a:pPr>
              <a:t>12.12.2012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51163" cy="496887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31338"/>
            <a:ext cx="2951162" cy="496887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4D1A3A1B-E477-4D9B-BF01-12B9A62E0B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45094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06F4F01-81FD-4410-ACAA-200196DA7B5B}" type="datetimeFigureOut">
              <a:rPr lang="ru-RU"/>
              <a:pPr>
                <a:defRPr/>
              </a:pPr>
              <a:t>12.12.2012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4538"/>
            <a:ext cx="4964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pPr lvl="0"/>
            <a:r>
              <a:rPr lang="ru-RU" noProof="0" dirty="0" smtClean="0"/>
              <a:t>  </a:t>
            </a: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16463"/>
            <a:ext cx="5446712" cy="4468812"/>
          </a:xfrm>
          <a:prstGeom prst="rect">
            <a:avLst/>
          </a:prstGeom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51163" cy="496887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31338"/>
            <a:ext cx="2951162" cy="496887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DFF7EB0-8F92-46B5-B41B-F408336D18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2028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2AA92-DE36-4EEA-98C2-0A679B5CE1AB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9182E-3EB6-4F6E-9AF3-C80EC3A04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11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2B653-C69F-466E-9BDB-B45B8E18919D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E6969-BA20-44DE-80D6-126BC32AD0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245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E95B6-00BF-49F4-900B-51B910F45B76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3476C-7BBD-440A-8A4A-EED02C787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10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BFCCC-65FA-4D84-8325-8D4F1AE4AA31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71455-65DB-440D-AE51-DA0109401C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722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7CEC6-B6E7-4F02-9E26-15DB119096B4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E9421-2046-42C3-84DF-22D1D0BA9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50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C0673-33C3-4946-88A1-319A5BC60ABF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F7EB9-BD32-4AA9-845A-B1DB9FBA6C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46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EBC40-06D3-439D-931D-EBDA3D557F32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67B46-1871-48E4-8141-6C1B47985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79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68D6A-1885-46B3-A6EC-F1A497F48BB6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A0206-2CD8-41F1-B6F4-DB417B184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420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55B1B-CA34-43D4-8CBC-FCD12872C0D5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23DAC-1AC8-4758-99D6-1EB91B78F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03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7DC26-EB6B-4842-83EB-9B1DA82075EA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F2323-9F29-48C2-9183-9E3598D1B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253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E6473-1C16-4EA7-85C4-16D75829BD06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5D658-1C08-446C-8029-CF953B5C7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44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EBAE5-0F2C-4E9F-8505-97977F74FCA0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4AFB2-0ECF-40CC-B631-47CFAC9B1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119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EF31420D-8119-4674-B57E-D384D10CC9DD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9DD1613-0D8A-4EE2-981D-4F78C5506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jpeg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hyperlink" Target="http://www.judimed.de/images/produkte/thera_trainer/THERA_fit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Documents and Settings\yuriryab\Рабочий стол\Карта России-Мурманс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69938"/>
            <a:ext cx="7886700" cy="448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Подзаголовок 2"/>
          <p:cNvSpPr>
            <a:spLocks/>
          </p:cNvSpPr>
          <p:nvPr/>
        </p:nvSpPr>
        <p:spPr bwMode="auto">
          <a:xfrm>
            <a:off x="1447800" y="4941888"/>
            <a:ext cx="38385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400">
                <a:latin typeface="Century Gothic" pitchFamily="34" charset="0"/>
              </a:rPr>
              <a:t>Заместитель министра труда и социального развития Мурманской  области</a:t>
            </a:r>
          </a:p>
          <a:p>
            <a:pPr>
              <a:spcBef>
                <a:spcPct val="20000"/>
              </a:spcBef>
            </a:pPr>
            <a:endParaRPr lang="ru-RU" sz="1400">
              <a:latin typeface="Century Gothic" pitchFamily="34" charset="0"/>
            </a:endParaRPr>
          </a:p>
          <a:p>
            <a:pPr>
              <a:spcBef>
                <a:spcPct val="20000"/>
              </a:spcBef>
            </a:pPr>
            <a:r>
              <a:rPr lang="ru-RU" sz="1400">
                <a:latin typeface="Century Gothic" pitchFamily="34" charset="0"/>
              </a:rPr>
              <a:t>Е.И. Третьякова</a:t>
            </a:r>
          </a:p>
          <a:p>
            <a:pPr>
              <a:spcBef>
                <a:spcPct val="20000"/>
              </a:spcBef>
            </a:pPr>
            <a:endParaRPr lang="ru-RU" sz="1400">
              <a:latin typeface="Century Gothic" pitchFamily="34" charset="0"/>
            </a:endParaRPr>
          </a:p>
          <a:p>
            <a:pPr>
              <a:spcBef>
                <a:spcPct val="20000"/>
              </a:spcBef>
            </a:pPr>
            <a:endParaRPr lang="ru-RU" sz="1400">
              <a:latin typeface="Century Gothic" pitchFamily="34" charset="0"/>
            </a:endParaRPr>
          </a:p>
        </p:txBody>
      </p:sp>
      <p:pic>
        <p:nvPicPr>
          <p:cNvPr id="2052" name="Picture 5" descr="C:\Documents and Settings\yuriryab\Рабочий стол\Презентация Мурманская область\astrofilitovo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7413"/>
            <a:ext cx="1285875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8" descr="C:\Documents and Settings\yuriryab\Рабочий стол\Презентация Мурманская область\P00055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5875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929188"/>
            <a:ext cx="31591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Подзаголовок 2"/>
          <p:cNvSpPr>
            <a:spLocks/>
          </p:cNvSpPr>
          <p:nvPr/>
        </p:nvSpPr>
        <p:spPr bwMode="auto">
          <a:xfrm>
            <a:off x="6786563" y="1214438"/>
            <a:ext cx="2357437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400">
                <a:latin typeface="Century Gothic" pitchFamily="34" charset="0"/>
              </a:rPr>
              <a:t>20 ноября 2012 года</a:t>
            </a:r>
          </a:p>
          <a:p>
            <a:pPr>
              <a:spcBef>
                <a:spcPct val="20000"/>
              </a:spcBef>
            </a:pPr>
            <a:r>
              <a:rPr lang="ru-RU" sz="1400">
                <a:latin typeface="Century Gothic" pitchFamily="34" charset="0"/>
              </a:rPr>
              <a:t>г. Мурманск</a:t>
            </a:r>
            <a:endParaRPr lang="en-GB" sz="1400">
              <a:latin typeface="Century Gothic" pitchFamily="34" charset="0"/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15925" y="2636838"/>
            <a:ext cx="7767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2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Об итогах деятельности исполнительных органов государственной власти по оказанию поддержки социально ориентированным некоммерческим организациям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C:\Documents and Settings\yuriryab\Рабочий стол\Карта России-Мурманс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928813"/>
            <a:ext cx="7500937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" y="142875"/>
            <a:ext cx="8786813" cy="178593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3000" dirty="0">
              <a:latin typeface="Century Gothic" pitchFamily="34" charset="0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3000" dirty="0">
              <a:latin typeface="Century Gothic" pitchFamily="34" charset="0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3000" dirty="0">
                <a:latin typeface="Century Gothic" pitchFamily="34" charset="0"/>
                <a:ea typeface="+mj-ea"/>
                <a:cs typeface="+mj-cs"/>
              </a:rPr>
              <a:t>Благодарю за внимание!</a:t>
            </a:r>
            <a:r>
              <a:rPr lang="ru-RU" sz="2300" dirty="0">
                <a:latin typeface="Century Gothic" pitchFamily="34" charset="0"/>
                <a:ea typeface="+mj-ea"/>
                <a:cs typeface="+mj-cs"/>
              </a:rPr>
              <a:t/>
            </a:r>
            <a:br>
              <a:rPr lang="ru-RU" sz="2300" dirty="0">
                <a:latin typeface="Century Gothic" pitchFamily="34" charset="0"/>
                <a:ea typeface="+mj-ea"/>
                <a:cs typeface="+mj-cs"/>
              </a:rPr>
            </a:br>
            <a:endParaRPr lang="en-GB" sz="2300" dirty="0"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12292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" y="0"/>
            <a:ext cx="7427913" cy="850900"/>
          </a:xfrm>
        </p:spPr>
        <p:txBody>
          <a:bodyPr/>
          <a:lstStyle/>
          <a:p>
            <a:pPr algn="l" eaLnBrk="1" hangingPunct="1"/>
            <a:r>
              <a:rPr lang="ru-RU" sz="1600" smtClean="0">
                <a:latin typeface="Arial Unicode MS" pitchFamily="34" charset="-128"/>
              </a:rPr>
              <a:t>НОРМАТИВНО ПРАВОВОЕ ОБЕСПЕЧЕНИЕ ПОДДЕРЖКИ  СОЦИАЛЬНО ОРИЕНТИРОВАННЫХ НЕКОММЕРЧЕСКИХ ОРГАНИЗАЦИЙ В МУРМАНСКОЙ ОБЛАСТИ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7848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	</a:t>
            </a:r>
          </a:p>
          <a:p>
            <a:pPr eaLnBrk="1" hangingPunct="1"/>
            <a:r>
              <a:rPr lang="ru-RU" sz="1800" smtClean="0">
                <a:latin typeface="Arial Unicode MS" pitchFamily="34" charset="-128"/>
              </a:rPr>
              <a:t>Закон Мурманской области от 05.03.2012 №1450-01-ЗМО </a:t>
            </a:r>
            <a:r>
              <a:rPr lang="ru-RU" sz="1800" smtClean="0"/>
              <a:t>                  </a:t>
            </a:r>
            <a:r>
              <a:rPr lang="ru-RU" sz="1800" smtClean="0">
                <a:latin typeface="Arial Unicode MS" pitchFamily="34" charset="-128"/>
              </a:rPr>
              <a:t> «О государственной поддержке социально ориентированных некоммерческих организаций в Мурманской области»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Arial Unicode MS" pitchFamily="34" charset="-128"/>
              </a:rPr>
              <a:t>	</a:t>
            </a:r>
          </a:p>
          <a:p>
            <a:pPr eaLnBrk="1" hangingPunct="1"/>
            <a:r>
              <a:rPr lang="ru-RU" sz="1800" smtClean="0">
                <a:latin typeface="Arial Unicode MS" pitchFamily="34" charset="-128"/>
              </a:rPr>
              <a:t>Постановление Правительства Мурманской области от 24.10.2012 </a:t>
            </a:r>
            <a:r>
              <a:rPr lang="ru-RU" sz="1800" smtClean="0"/>
              <a:t>   </a:t>
            </a:r>
            <a:r>
              <a:rPr lang="ru-RU" sz="1800" smtClean="0">
                <a:latin typeface="Arial Unicode MS" pitchFamily="34" charset="-128"/>
              </a:rPr>
              <a:t>«Об определении уполномоченного органа»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Arial Unicode MS" pitchFamily="34" charset="-128"/>
              </a:rPr>
              <a:t>	</a:t>
            </a:r>
          </a:p>
          <a:p>
            <a:pPr eaLnBrk="1" hangingPunct="1"/>
            <a:r>
              <a:rPr lang="ru-RU" sz="1800" smtClean="0">
                <a:latin typeface="Arial Unicode MS" pitchFamily="34" charset="-128"/>
              </a:rPr>
              <a:t>Постановление  Правительства Мурманской области от 24.10.2012 «О поддержке социально ориентированных некоммерческих организаций Мурманской области» </a:t>
            </a:r>
          </a:p>
        </p:txBody>
      </p:sp>
      <p:pic>
        <p:nvPicPr>
          <p:cNvPr id="3076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Oval 4"/>
          <p:cNvSpPr>
            <a:spLocks noChangeArrowheads="1"/>
          </p:cNvSpPr>
          <p:nvPr/>
        </p:nvSpPr>
        <p:spPr bwMode="auto">
          <a:xfrm>
            <a:off x="8651875" y="6575425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ru-RU">
                <a:ea typeface="Arial Unicode MS" pitchFamily="34" charset="-128"/>
                <a:cs typeface="Arial Unicode MS" pitchFamily="34" charset="-128"/>
              </a:rPr>
              <a:t>2</a:t>
            </a:r>
          </a:p>
        </p:txBody>
      </p:sp>
      <p:pic>
        <p:nvPicPr>
          <p:cNvPr id="3080" name="Picture 8" descr="53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4193">
            <a:off x="6013612" y="4389886"/>
            <a:ext cx="2142567" cy="2060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3b15f55ac61791801a77487f336a63b7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272" y="764704"/>
            <a:ext cx="2260203" cy="1820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Прямоугольник 1"/>
          <p:cNvSpPr>
            <a:spLocks noChangeArrowheads="1"/>
          </p:cNvSpPr>
          <p:nvPr>
            <p:ph type="title"/>
          </p:nvPr>
        </p:nvSpPr>
        <p:spPr>
          <a:xfrm>
            <a:off x="0" y="0"/>
            <a:ext cx="7499350" cy="8366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ru-RU" sz="1600" smtClean="0">
                <a:latin typeface="Arial Unicode MS" pitchFamily="34" charset="-128"/>
              </a:rPr>
              <a:t>ИНФОРМАЦИОННОЕ И ОРГАНИЗАЦИОННОЕ ОБЕСПЕЧЕНИЕ ПРОВЕДЕНИЯ КОНКУРСА СРЕДИ СОЦИАЛЬНО ОРИЕНТИРОВАННЫХ НЕКОММЕРЧЕСКИХ ОРГАНИЗАЦИЙ</a:t>
            </a:r>
          </a:p>
        </p:txBody>
      </p:sp>
      <p:pic>
        <p:nvPicPr>
          <p:cNvPr id="4100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Oval 4"/>
          <p:cNvSpPr>
            <a:spLocks noChangeArrowheads="1"/>
          </p:cNvSpPr>
          <p:nvPr/>
        </p:nvSpPr>
        <p:spPr bwMode="auto">
          <a:xfrm>
            <a:off x="8651875" y="6575425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ru-RU">
                <a:ea typeface="Arial Unicode MS" pitchFamily="34" charset="-128"/>
                <a:cs typeface="Arial Unicode MS" pitchFamily="34" charset="-128"/>
              </a:rPr>
              <a:t>3</a:t>
            </a:r>
          </a:p>
        </p:txBody>
      </p:sp>
      <p:sp>
        <p:nvSpPr>
          <p:cNvPr id="4102" name="Rectangle 34"/>
          <p:cNvSpPr>
            <a:spLocks noChangeArrowheads="1"/>
          </p:cNvSpPr>
          <p:nvPr/>
        </p:nvSpPr>
        <p:spPr bwMode="auto">
          <a:xfrm>
            <a:off x="323850" y="1125538"/>
            <a:ext cx="7343775" cy="421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/>
              <a:t>  </a:t>
            </a:r>
            <a:r>
              <a:rPr lang="ru-RU">
                <a:latin typeface="Arial Unicode MS" pitchFamily="34" charset="-128"/>
              </a:rPr>
              <a:t>Создана отдельная  интернет-страница «Социально   ориентированные некоммерческие организации»</a:t>
            </a:r>
          </a:p>
          <a:p>
            <a:r>
              <a:rPr lang="ru-RU">
                <a:latin typeface="Arial Unicode MS" pitchFamily="34" charset="-128"/>
              </a:rPr>
              <a:t> </a:t>
            </a:r>
          </a:p>
          <a:p>
            <a:pPr>
              <a:buFontTx/>
              <a:buChar char="•"/>
            </a:pPr>
            <a:r>
              <a:rPr lang="ru-RU"/>
              <a:t>  </a:t>
            </a:r>
            <a:r>
              <a:rPr lang="ru-RU">
                <a:latin typeface="Arial Unicode MS" pitchFamily="34" charset="-128"/>
              </a:rPr>
              <a:t>Проведен обучающий семинар</a:t>
            </a:r>
          </a:p>
          <a:p>
            <a:endParaRPr lang="ru-RU">
              <a:latin typeface="Arial Unicode MS" pitchFamily="34" charset="-128"/>
            </a:endParaRPr>
          </a:p>
          <a:p>
            <a:pPr>
              <a:buFontTx/>
              <a:buChar char="•"/>
            </a:pPr>
            <a:r>
              <a:rPr lang="ru-RU"/>
              <a:t>  </a:t>
            </a:r>
            <a:r>
              <a:rPr lang="ru-RU">
                <a:latin typeface="Arial Unicode MS" pitchFamily="34" charset="-128"/>
              </a:rPr>
              <a:t>Организованы встречи   в организациях с руководителями</a:t>
            </a:r>
            <a:r>
              <a:rPr lang="ru-RU"/>
              <a:t>     </a:t>
            </a:r>
            <a:r>
              <a:rPr lang="ru-RU">
                <a:latin typeface="Arial Unicode MS" pitchFamily="34" charset="-128"/>
              </a:rPr>
              <a:t> СО НКО</a:t>
            </a:r>
          </a:p>
          <a:p>
            <a:endParaRPr lang="ru-RU">
              <a:latin typeface="Arial Unicode MS" pitchFamily="34" charset="-128"/>
            </a:endParaRPr>
          </a:p>
          <a:p>
            <a:pPr>
              <a:buFontTx/>
              <a:buChar char="•"/>
            </a:pPr>
            <a:r>
              <a:rPr lang="ru-RU"/>
              <a:t>  </a:t>
            </a:r>
            <a:r>
              <a:rPr lang="ru-RU">
                <a:latin typeface="Arial Unicode MS" pitchFamily="34" charset="-128"/>
              </a:rPr>
              <a:t>Установлен единый консультационный день для представителей СО НКО</a:t>
            </a:r>
          </a:p>
          <a:p>
            <a:endParaRPr lang="ru-RU">
              <a:latin typeface="Arial Unicode MS" pitchFamily="34" charset="-128"/>
            </a:endParaRPr>
          </a:p>
          <a:p>
            <a:pPr>
              <a:buFontTx/>
              <a:buChar char="•"/>
            </a:pPr>
            <a:r>
              <a:rPr lang="ru-RU"/>
              <a:t>  </a:t>
            </a:r>
            <a:r>
              <a:rPr lang="ru-RU">
                <a:latin typeface="Arial Unicode MS" pitchFamily="34" charset="-128"/>
              </a:rPr>
              <a:t>К работе на проектами программ СО НКО были привлечены волонтеры - студенты филиала Российского государственного социального университета в г.Мурманске</a:t>
            </a:r>
          </a:p>
          <a:p>
            <a:pPr>
              <a:buFontTx/>
              <a:buChar char="-"/>
            </a:pPr>
            <a:endParaRPr lang="ru-RU">
              <a:latin typeface="Arial Unicode MS" pitchFamily="34" charset="-128"/>
            </a:endParaRPr>
          </a:p>
        </p:txBody>
      </p:sp>
      <p:pic>
        <p:nvPicPr>
          <p:cNvPr id="4105" name="Picture 9" descr="AICANDLYYUCACJ86B7CA7JWEGQCABOQ5Y3CA3HTQ60CA5ML2UCCARHSAQ0CABNHRGVCA485MZYCAIK3PZ3CAY6XBFZCA1OBXUFCAJVTYRFCATH3CZ1CA52ZPR4CA0NOL37CASFR01HCAYXAGC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8701">
            <a:off x="900113" y="5157788"/>
            <a:ext cx="2238375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6" name="Picture 10" descr="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223">
            <a:off x="6011863" y="4941888"/>
            <a:ext cx="2303462" cy="1655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400" y="-14288"/>
            <a:ext cx="7499350" cy="490538"/>
          </a:xfrm>
        </p:spPr>
        <p:txBody>
          <a:bodyPr/>
          <a:lstStyle/>
          <a:p>
            <a:pPr algn="l" eaLnBrk="1" hangingPunct="1"/>
            <a:r>
              <a:rPr lang="ru-RU" sz="1600" smtClean="0">
                <a:latin typeface="Arial Unicode MS" pitchFamily="34" charset="-128"/>
              </a:rPr>
              <a:t>НАПРАВЛЕНИЯ ДЕЯТЕЛЬНОСТИ СО</a:t>
            </a:r>
            <a:r>
              <a:rPr lang="ru-RU" sz="1600" smtClean="0"/>
              <a:t> </a:t>
            </a:r>
            <a:r>
              <a:rPr lang="ru-RU" sz="1600" smtClean="0">
                <a:latin typeface="Arial Unicode MS" pitchFamily="34" charset="-128"/>
              </a:rPr>
              <a:t>НКО – УЧАСТНИКОВ КОНКУРСА</a:t>
            </a:r>
            <a:endParaRPr lang="ru-RU" sz="1600" i="1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229600" cy="4929187"/>
          </a:xfrm>
        </p:spPr>
        <p:txBody>
          <a:bodyPr/>
          <a:lstStyle/>
          <a:p>
            <a:pPr eaLnBrk="1" hangingPunct="1"/>
            <a:r>
              <a:rPr lang="ru-RU" sz="1800" smtClean="0">
                <a:latin typeface="Arial Unicode MS" pitchFamily="34" charset="-128"/>
              </a:rPr>
              <a:t>Профилактика социального сиротства, поддержка материнства и детства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Arial Unicode MS" pitchFamily="34" charset="-128"/>
              </a:rPr>
              <a:t>	</a:t>
            </a:r>
          </a:p>
          <a:p>
            <a:pPr eaLnBrk="1" hangingPunct="1"/>
            <a:r>
              <a:rPr lang="ru-RU" sz="1800" smtClean="0">
                <a:latin typeface="Arial Unicode MS" pitchFamily="34" charset="-128"/>
              </a:rPr>
              <a:t>Повышение качества жизни людей пожилого возраста</a:t>
            </a:r>
          </a:p>
          <a:p>
            <a:pPr eaLnBrk="1" hangingPunct="1"/>
            <a:endParaRPr lang="ru-RU" sz="1800" smtClean="0">
              <a:latin typeface="Arial Unicode MS" pitchFamily="34" charset="-128"/>
            </a:endParaRPr>
          </a:p>
          <a:p>
            <a:pPr eaLnBrk="1" hangingPunct="1"/>
            <a:r>
              <a:rPr lang="ru-RU" sz="1800" smtClean="0">
                <a:latin typeface="Arial Unicode MS" pitchFamily="34" charset="-128"/>
              </a:rPr>
              <a:t>Социальная адаптация инвалидов и их семей</a:t>
            </a:r>
          </a:p>
          <a:p>
            <a:pPr eaLnBrk="1" hangingPunct="1"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/>
            <a:r>
              <a:rPr lang="ru-RU" sz="1800" smtClean="0">
                <a:latin typeface="Arial Unicode MS" pitchFamily="34" charset="-128"/>
              </a:rPr>
              <a:t>Развитие дополнительного образования, научно-технического и художественного творчества, массового спорта, деятельности детей и молодежи  в сфере краеведения и экологии</a:t>
            </a:r>
          </a:p>
          <a:p>
            <a:pPr eaLnBrk="1" hangingPunct="1"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/>
            <a:r>
              <a:rPr lang="ru-RU" sz="1800" smtClean="0">
                <a:latin typeface="Arial Unicode MS" pitchFamily="34" charset="-128"/>
              </a:rPr>
              <a:t>Развитие межнационального сотрудничества</a:t>
            </a:r>
          </a:p>
        </p:txBody>
      </p:sp>
      <p:pic>
        <p:nvPicPr>
          <p:cNvPr id="5124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Овал 55"/>
          <p:cNvSpPr>
            <a:spLocks noChangeArrowheads="1"/>
          </p:cNvSpPr>
          <p:nvPr/>
        </p:nvSpPr>
        <p:spPr bwMode="auto">
          <a:xfrm>
            <a:off x="8715375" y="6572250"/>
            <a:ext cx="428625" cy="28575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ru-RU">
                <a:ea typeface="Arial Unicode MS" pitchFamily="34" charset="-128"/>
                <a:cs typeface="Arial Unicode MS" pitchFamily="34" charset="-128"/>
              </a:rPr>
              <a:t>4</a:t>
            </a:r>
          </a:p>
        </p:txBody>
      </p:sp>
      <p:pic>
        <p:nvPicPr>
          <p:cNvPr id="5127" name="Picture 7" descr="ldda86e12a43c3d647f47afad86e6437112973617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24400"/>
            <a:ext cx="3665537" cy="1997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9525" y="23813"/>
            <a:ext cx="8042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6147" name="Диаграмма 4"/>
          <p:cNvGraphicFramePr>
            <a:graphicFrameLocks/>
          </p:cNvGraphicFramePr>
          <p:nvPr/>
        </p:nvGraphicFramePr>
        <p:xfrm>
          <a:off x="0" y="1484313"/>
          <a:ext cx="4279900" cy="614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Лист" r:id="rId3" imgW="4276725" imgH="6143625" progId="Excel.Sheet.8">
                  <p:embed/>
                </p:oleObj>
              </mc:Choice>
              <mc:Fallback>
                <p:oleObj name="Лист" r:id="rId3" imgW="4276725" imgH="6143625" progId="Excel.Shee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84313"/>
                        <a:ext cx="4279900" cy="614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8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Oval 4"/>
          <p:cNvSpPr>
            <a:spLocks noChangeArrowheads="1"/>
          </p:cNvSpPr>
          <p:nvPr/>
        </p:nvSpPr>
        <p:spPr bwMode="auto">
          <a:xfrm>
            <a:off x="8651875" y="6575425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ru-RU">
                <a:ea typeface="Arial Unicode MS" pitchFamily="34" charset="-128"/>
                <a:cs typeface="Arial Unicode MS" pitchFamily="34" charset="-128"/>
              </a:rPr>
              <a:t>5</a:t>
            </a:r>
          </a:p>
        </p:txBody>
      </p:sp>
      <p:sp>
        <p:nvSpPr>
          <p:cNvPr id="6150" name="TextBox 1"/>
          <p:cNvSpPr txBox="1">
            <a:spLocks noChangeArrowheads="1"/>
          </p:cNvSpPr>
          <p:nvPr/>
        </p:nvSpPr>
        <p:spPr bwMode="auto">
          <a:xfrm>
            <a:off x="684213" y="908050"/>
            <a:ext cx="19446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Сумма субсидий: 7685 тыс. руб. </a:t>
            </a:r>
          </a:p>
        </p:txBody>
      </p:sp>
      <p:graphicFrame>
        <p:nvGraphicFramePr>
          <p:cNvPr id="6151" name="Диаграмма 18"/>
          <p:cNvGraphicFramePr>
            <a:graphicFrameLocks/>
          </p:cNvGraphicFramePr>
          <p:nvPr/>
        </p:nvGraphicFramePr>
        <p:xfrm>
          <a:off x="5148263" y="1581150"/>
          <a:ext cx="4176712" cy="616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Лист" r:id="rId6" imgW="4362450" imgH="6724650" progId="Excel.Sheet.8">
                  <p:embed/>
                </p:oleObj>
              </mc:Choice>
              <mc:Fallback>
                <p:oleObj name="Лист" r:id="rId6" imgW="4362450" imgH="6724650" progId="Excel.Sheet.8">
                  <p:embed/>
                  <p:pic>
                    <p:nvPicPr>
                      <p:cNvPr id="0" name="Диаграмма 18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581150"/>
                        <a:ext cx="4176712" cy="6169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2" name="TextBox 19"/>
          <p:cNvSpPr txBox="1">
            <a:spLocks noChangeArrowheads="1"/>
          </p:cNvSpPr>
          <p:nvPr/>
        </p:nvSpPr>
        <p:spPr bwMode="auto">
          <a:xfrm>
            <a:off x="5940425" y="981075"/>
            <a:ext cx="27352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Численность победителей конкурса: 25 организаций</a:t>
            </a:r>
          </a:p>
        </p:txBody>
      </p:sp>
      <p:sp>
        <p:nvSpPr>
          <p:cNvPr id="6153" name="Rectangle 10"/>
          <p:cNvSpPr>
            <a:spLocks noChangeArrowheads="1"/>
          </p:cNvSpPr>
          <p:nvPr/>
        </p:nvSpPr>
        <p:spPr bwMode="auto">
          <a:xfrm>
            <a:off x="0" y="0"/>
            <a:ext cx="6391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РАСПРЕДЕЛЕНИЕ СРЕДСТВ ОБЛАСТНОГО БЮДЖЕТА. </a:t>
            </a:r>
            <a:r>
              <a:rPr lang="en-US">
                <a:solidFill>
                  <a:schemeClr val="tx2"/>
                </a:solidFill>
              </a:rPr>
              <a:t/>
            </a:r>
            <a:br>
              <a:rPr lang="en-US">
                <a:solidFill>
                  <a:schemeClr val="tx2"/>
                </a:solidFill>
              </a:rPr>
            </a:br>
            <a:r>
              <a:rPr lang="ru-RU">
                <a:solidFill>
                  <a:schemeClr val="tx2"/>
                </a:solidFill>
              </a:rPr>
              <a:t>ИТОГИ КОНКУРСА</a:t>
            </a:r>
          </a:p>
        </p:txBody>
      </p:sp>
      <p:pic>
        <p:nvPicPr>
          <p:cNvPr id="6154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356100"/>
            <a:ext cx="7129462" cy="231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499350" cy="666750"/>
          </a:xfrm>
        </p:spPr>
        <p:txBody>
          <a:bodyPr/>
          <a:lstStyle/>
          <a:p>
            <a:pPr algn="l" eaLnBrk="1" hangingPunct="1"/>
            <a:r>
              <a:rPr lang="ru-RU" sz="1600" smtClean="0">
                <a:latin typeface="Arial Unicode MS" pitchFamily="34" charset="-128"/>
              </a:rPr>
              <a:t>ДОПОЛНИТЕЛЬНЫЕ МЕРЫ ПО ПОДДЕРЖКЕ СО НКО </a:t>
            </a:r>
            <a:br>
              <a:rPr lang="ru-RU" sz="1600" smtClean="0">
                <a:latin typeface="Arial Unicode MS" pitchFamily="34" charset="-128"/>
              </a:rPr>
            </a:br>
            <a:r>
              <a:rPr lang="ru-RU" sz="1600" smtClean="0">
                <a:latin typeface="Arial Unicode MS" pitchFamily="34" charset="-128"/>
              </a:rPr>
              <a:t>В МУРМАНСКОЙ ОБЛАСТИ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Субсидии </a:t>
            </a:r>
            <a:r>
              <a:rPr lang="ru-RU" sz="1800" smtClean="0"/>
              <a:t>СО НКО </a:t>
            </a:r>
            <a:r>
              <a:rPr lang="ru-RU" sz="1800" smtClean="0">
                <a:latin typeface="Arial Unicode MS" pitchFamily="34" charset="-128"/>
              </a:rPr>
              <a:t>на организацию отдыха и оздоровление жителей области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Arial Unicode MS" pitchFamily="34" charset="-128"/>
              </a:rPr>
              <a:t>	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Субсидии</a:t>
            </a:r>
            <a:r>
              <a:rPr lang="ru-RU" sz="1800" smtClean="0"/>
              <a:t> СО НКО</a:t>
            </a:r>
            <a:r>
              <a:rPr lang="ru-RU" sz="1800" smtClean="0">
                <a:latin typeface="Arial Unicode MS" pitchFamily="34" charset="-128"/>
              </a:rPr>
              <a:t> на организацию подписки на периодическую печать для областных общественных организаций инвалидов</a:t>
            </a:r>
          </a:p>
          <a:p>
            <a:pPr eaLnBrk="1" hangingPunct="1">
              <a:lnSpc>
                <a:spcPct val="80000"/>
              </a:lnSpc>
            </a:pPr>
            <a:endParaRPr 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Приобретение технических средств реабилитации инвалидов, не входящи</a:t>
            </a:r>
            <a:r>
              <a:rPr lang="ru-RU" sz="1800" smtClean="0"/>
              <a:t>х</a:t>
            </a:r>
            <a:r>
              <a:rPr lang="ru-RU" sz="1800" smtClean="0">
                <a:latin typeface="Arial Unicode MS" pitchFamily="34" charset="-128"/>
              </a:rPr>
              <a:t> в федеральный перечень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Arial Unicode MS" pitchFamily="34" charset="-128"/>
              </a:rPr>
              <a:t>	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Субсиди</a:t>
            </a:r>
            <a:r>
              <a:rPr lang="ru-RU" sz="1800" smtClean="0"/>
              <a:t>и</a:t>
            </a:r>
            <a:r>
              <a:rPr lang="ru-RU" sz="1800" smtClean="0">
                <a:latin typeface="Arial Unicode MS" pitchFamily="34" charset="-128"/>
              </a:rPr>
              <a:t>  СО НКО, деятельность которых связана с созданием и сохранением рабочих мест для инвалидов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Грантовая поддержка</a:t>
            </a:r>
            <a:r>
              <a:rPr lang="ru-RU" sz="1800" smtClean="0"/>
              <a:t> общественных организаций</a:t>
            </a:r>
          </a:p>
        </p:txBody>
      </p:sp>
      <p:pic>
        <p:nvPicPr>
          <p:cNvPr id="7172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Овал 55"/>
          <p:cNvSpPr>
            <a:spLocks noChangeArrowheads="1"/>
          </p:cNvSpPr>
          <p:nvPr/>
        </p:nvSpPr>
        <p:spPr bwMode="auto">
          <a:xfrm>
            <a:off x="8715375" y="6572250"/>
            <a:ext cx="428625" cy="28575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ru-RU">
                <a:ea typeface="Arial Unicode MS" pitchFamily="34" charset="-128"/>
                <a:cs typeface="Arial Unicode MS" pitchFamily="34" charset="-128"/>
              </a:rPr>
              <a:t>6</a:t>
            </a:r>
          </a:p>
        </p:txBody>
      </p:sp>
      <p:pic>
        <p:nvPicPr>
          <p:cNvPr id="8200" name="Picture 8" descr="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3734">
            <a:off x="6098097" y="4023731"/>
            <a:ext cx="2654206" cy="1889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202" name="Picture 10" descr="THERA_fi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724400"/>
            <a:ext cx="2065337" cy="19351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209_0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7160">
            <a:off x="3337066" y="4642959"/>
            <a:ext cx="2817813" cy="1944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956550" cy="490538"/>
          </a:xfrm>
        </p:spPr>
        <p:txBody>
          <a:bodyPr/>
          <a:lstStyle/>
          <a:p>
            <a:pPr algn="l" eaLnBrk="1" hangingPunct="1"/>
            <a:r>
              <a:rPr lang="ru-RU" sz="1600" smtClean="0">
                <a:latin typeface="Arial Unicode MS" pitchFamily="34" charset="-128"/>
              </a:rPr>
              <a:t>ПРОБЛЕМЫ РАЗВИТИЯ С</a:t>
            </a:r>
            <a:r>
              <a:rPr lang="ru-RU" sz="1600" smtClean="0"/>
              <a:t>ОЦИАЛЬНО ОРИЕНТИРОВАННЫХ   </a:t>
            </a:r>
            <a:br>
              <a:rPr lang="ru-RU" sz="1600" smtClean="0"/>
            </a:br>
            <a:r>
              <a:rPr lang="ru-RU" sz="1600" smtClean="0"/>
              <a:t>НЕКОММЕРЧЕСКИХ ОРГАНИЗАЦИЙ                              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39893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smtClean="0">
                <a:latin typeface="Arial Unicode MS" pitchFamily="34" charset="-128"/>
              </a:rPr>
              <a:t>Отсутствие гарантированных источников финансирования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800" smtClean="0">
                <a:latin typeface="Arial Unicode MS" pitchFamily="34" charset="-128"/>
              </a:rPr>
              <a:t>Слабая материальная база: </a:t>
            </a:r>
            <a:r>
              <a:rPr lang="ru-RU" sz="1800" smtClean="0"/>
              <a:t>устаревшее </a:t>
            </a:r>
            <a:r>
              <a:rPr lang="ru-RU" sz="1800" smtClean="0">
                <a:latin typeface="Arial Unicode MS" pitchFamily="34" charset="-128"/>
              </a:rPr>
              <a:t>офисное оборудование, </a:t>
            </a:r>
            <a:r>
              <a:rPr lang="ru-RU" sz="1800" smtClean="0"/>
              <a:t>отсутствие </a:t>
            </a:r>
            <a:r>
              <a:rPr lang="ru-RU" sz="1800" smtClean="0">
                <a:latin typeface="Arial Unicode MS" pitchFamily="34" charset="-128"/>
              </a:rPr>
              <a:t>помещени</a:t>
            </a:r>
            <a:r>
              <a:rPr lang="ru-RU" sz="1800" smtClean="0"/>
              <a:t>я</a:t>
            </a:r>
            <a:r>
              <a:rPr lang="ru-RU" sz="1800" smtClean="0">
                <a:latin typeface="Arial Unicode MS" pitchFamily="34" charset="-128"/>
              </a:rPr>
              <a:t>, </a:t>
            </a:r>
            <a:r>
              <a:rPr lang="ru-RU" sz="1800" smtClean="0"/>
              <a:t>нехватка средств на оплату </a:t>
            </a:r>
            <a:r>
              <a:rPr lang="ru-RU" sz="1800" smtClean="0">
                <a:latin typeface="Arial Unicode MS" pitchFamily="34" charset="-128"/>
              </a:rPr>
              <a:t>аренд</a:t>
            </a:r>
            <a:r>
              <a:rPr lang="ru-RU" sz="1800" smtClean="0"/>
              <a:t>ы</a:t>
            </a:r>
            <a:r>
              <a:rPr lang="ru-RU" sz="1800" smtClean="0">
                <a:latin typeface="Arial Unicode MS" pitchFamily="34" charset="-128"/>
              </a:rPr>
              <a:t>, коммунальны</a:t>
            </a:r>
            <a:r>
              <a:rPr lang="ru-RU" sz="1800" smtClean="0"/>
              <a:t>х</a:t>
            </a:r>
            <a:r>
              <a:rPr lang="ru-RU" sz="1800" smtClean="0">
                <a:latin typeface="Arial Unicode MS" pitchFamily="34" charset="-128"/>
              </a:rPr>
              <a:t> расход</a:t>
            </a:r>
            <a:r>
              <a:rPr lang="ru-RU" sz="1800" smtClean="0"/>
              <a:t>ов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800" smtClean="0">
                <a:latin typeface="Arial Unicode MS" pitchFamily="34" charset="-128"/>
              </a:rPr>
              <a:t>Неразвитость взаимодействия с исполнительными органами государственной власти, бизнес-структурами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800" smtClean="0">
                <a:latin typeface="Arial Unicode MS" pitchFamily="34" charset="-128"/>
              </a:rPr>
              <a:t>Низкий образовательный ценз, кадровый голод, нехватка волонтеров</a:t>
            </a:r>
          </a:p>
        </p:txBody>
      </p:sp>
      <p:pic>
        <p:nvPicPr>
          <p:cNvPr id="8196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Овал 55"/>
          <p:cNvSpPr>
            <a:spLocks noChangeArrowheads="1"/>
          </p:cNvSpPr>
          <p:nvPr/>
        </p:nvSpPr>
        <p:spPr bwMode="auto">
          <a:xfrm>
            <a:off x="8715375" y="6572250"/>
            <a:ext cx="428625" cy="28575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ru-RU">
                <a:ea typeface="Arial Unicode MS" pitchFamily="34" charset="-128"/>
                <a:cs typeface="Arial Unicode MS" pitchFamily="34" charset="-128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562725" cy="549275"/>
          </a:xfrm>
        </p:spPr>
        <p:txBody>
          <a:bodyPr/>
          <a:lstStyle/>
          <a:p>
            <a:pPr algn="l" eaLnBrk="1" hangingPunct="1"/>
            <a:r>
              <a:rPr lang="ru-RU" sz="1600" smtClean="0">
                <a:latin typeface="Arial Unicode MS" pitchFamily="34" charset="-128"/>
              </a:rPr>
              <a:t>ПУТИ РЕШЕНИЯ ПРОБЛЕМ РАЗВИТИЯ СОЦИАЛЬНО ОРИЕНТИРОВАННЫХ НЕКОММЕРЧЕСКИХ ОРГАНИЗАЦИЙ</a:t>
            </a:r>
            <a:r>
              <a:rPr lang="ru-RU" sz="1600" smtClean="0"/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Принятие программы</a:t>
            </a:r>
            <a:r>
              <a:rPr lang="ru-RU" sz="1800" i="1" smtClean="0">
                <a:latin typeface="Arial Unicode MS" pitchFamily="34" charset="-128"/>
              </a:rPr>
              <a:t> </a:t>
            </a:r>
            <a:r>
              <a:rPr lang="ru-RU" sz="1800" smtClean="0">
                <a:latin typeface="Arial Unicode MS" pitchFamily="34" charset="-128"/>
              </a:rPr>
              <a:t>«Поддержка социально ориентированных некоммерческих организаций Мурманской области» на 2013-2015 годы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Участие в федеральном конкурсе на предоставление субсидий субъектам РФ</a:t>
            </a:r>
            <a:r>
              <a:rPr lang="ru-RU" sz="1800" smtClean="0"/>
              <a:t>, то есть привлечение средств  федерального бюджета в бюджет области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Разработка нормативных правовых актов, направленных на совершенствование механизма поддержки СО НКО</a:t>
            </a:r>
            <a:endParaRPr lang="ru-RU" sz="1800" b="1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Arial Unicode MS" pitchFamily="34" charset="-128"/>
              </a:rPr>
              <a:t>	</a:t>
            </a:r>
            <a:endParaRPr lang="ru-RU" sz="1800" smtClean="0"/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Развитие системы взаимодействия СО НКО с исполнительными органами государственной власти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Привлечение к оказанию поддержки СО НКО органов местного самоуправления </a:t>
            </a:r>
            <a:endParaRPr lang="ru-RU" sz="1800" b="1" smtClean="0">
              <a:latin typeface="Arial Unicode MS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latin typeface="Arial Unicode MS" pitchFamily="34" charset="-128"/>
              </a:rPr>
              <a:t>	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 Unicode MS" pitchFamily="34" charset="-128"/>
              </a:rPr>
              <a:t>Организация обучения представителей СО НКО </a:t>
            </a:r>
          </a:p>
        </p:txBody>
      </p:sp>
      <p:pic>
        <p:nvPicPr>
          <p:cNvPr id="9220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Овал 55"/>
          <p:cNvSpPr>
            <a:spLocks noChangeArrowheads="1"/>
          </p:cNvSpPr>
          <p:nvPr/>
        </p:nvSpPr>
        <p:spPr bwMode="auto">
          <a:xfrm>
            <a:off x="8715375" y="6572250"/>
            <a:ext cx="428625" cy="28575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ru-RU">
                <a:ea typeface="Arial Unicode MS" pitchFamily="34" charset="-128"/>
                <a:cs typeface="Arial Unicode MS" pitchFamily="34" charset="-128"/>
              </a:rPr>
              <a:t>8</a:t>
            </a:r>
          </a:p>
        </p:txBody>
      </p:sp>
      <p:pic>
        <p:nvPicPr>
          <p:cNvPr id="5127" name="Picture 7" descr="ldda86e12a43c3d647f47afad86e6437112973617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275" y="5157788"/>
            <a:ext cx="2588746" cy="1567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778625" cy="490538"/>
          </a:xfrm>
        </p:spPr>
        <p:txBody>
          <a:bodyPr/>
          <a:lstStyle/>
          <a:p>
            <a:pPr algn="l" eaLnBrk="1" hangingPunct="1"/>
            <a:r>
              <a:rPr lang="ru-RU" sz="1600" smtClean="0">
                <a:latin typeface="Arial Unicode MS" pitchFamily="34" charset="-128"/>
              </a:rPr>
              <a:t>ПЕРСПЕКТИВНЫЕ ФОРМЫ ОКАЗАНИЯ ПОДДЕРЖКИ СО НКО</a:t>
            </a:r>
            <a:r>
              <a:rPr lang="ru-RU" sz="1600" smtClean="0"/>
              <a:t> </a:t>
            </a:r>
          </a:p>
        </p:txBody>
      </p:sp>
      <p:pic>
        <p:nvPicPr>
          <p:cNvPr id="1126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556792"/>
            <a:ext cx="3284538" cy="3959225"/>
          </a:xfrm>
          <a:effectLst>
            <a:softEdge rad="112500"/>
          </a:effectLst>
        </p:spPr>
      </p:pic>
      <p:pic>
        <p:nvPicPr>
          <p:cNvPr id="10244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3779838" y="1557338"/>
            <a:ext cx="4935537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Указ Президента РФ от 07.05.2012</a:t>
            </a:r>
            <a:r>
              <a:rPr lang="en-US"/>
              <a:t> </a:t>
            </a:r>
            <a:r>
              <a:rPr lang="ru-RU"/>
              <a:t>№ 597</a:t>
            </a:r>
          </a:p>
          <a:p>
            <a:pPr>
              <a:defRPr/>
            </a:pPr>
            <a:endParaRPr lang="ru-RU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i="1">
                <a:effectLst>
                  <a:outerShdw blurRad="38100" dist="38100" dir="2700000" algn="tl">
                    <a:srgbClr val="C0C0C0"/>
                  </a:outerShdw>
                </a:effectLst>
              </a:rPr>
              <a:t>«…предусмотреть начиная с  2013 года меры, направленные на увеличение поддержки социально ориентированных некоммерческих организаций.» </a:t>
            </a:r>
          </a:p>
          <a:p>
            <a:pPr>
              <a:defRPr/>
            </a:pPr>
            <a:endParaRPr lang="ru-RU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i="1">
                <a:effectLst>
                  <a:outerShdw blurRad="38100" dist="38100" dir="2700000" algn="tl">
                    <a:srgbClr val="C0C0C0"/>
                  </a:outerShdw>
                </a:effectLst>
              </a:rPr>
              <a:t>«…предусмотреть при формировании  федерального бюджета и бюджетов субъектов Российской Федерации на 2013 год и на плановый период 2014-2015 годов бюджетные ассигнования на реализацию мер, предусмотренных Указом»</a:t>
            </a:r>
          </a:p>
          <a:p>
            <a:pPr>
              <a:defRPr/>
            </a:pPr>
            <a:endParaRPr lang="ru-RU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>
              <a:defRPr/>
            </a:pPr>
            <a:r>
              <a:rPr lang="ru-RU" i="1">
                <a:effectLst>
                  <a:outerShdw blurRad="38100" dist="38100" dir="2700000" algn="tl">
                    <a:srgbClr val="C0C0C0"/>
                  </a:outerShdw>
                </a:effectLst>
              </a:rPr>
              <a:t>			Президент</a:t>
            </a:r>
          </a:p>
          <a:p>
            <a:pPr algn="r">
              <a:defRPr/>
            </a:pPr>
            <a:r>
              <a:rPr lang="ru-RU" i="1">
                <a:effectLst>
                  <a:outerShdw blurRad="38100" dist="38100" dir="2700000" algn="tl">
                    <a:srgbClr val="C0C0C0"/>
                  </a:outerShdw>
                </a:effectLst>
              </a:rPr>
              <a:t>Российской Федерации</a:t>
            </a:r>
          </a:p>
          <a:p>
            <a:pPr algn="r">
              <a:defRPr/>
            </a:pPr>
            <a:r>
              <a:rPr lang="ru-RU" i="1">
                <a:effectLst>
                  <a:outerShdw blurRad="38100" dist="38100" dir="2700000" algn="tl">
                    <a:srgbClr val="C0C0C0"/>
                  </a:outerShdw>
                </a:effectLst>
              </a:rPr>
              <a:t>В.Путин</a:t>
            </a:r>
          </a:p>
          <a:p>
            <a:pPr>
              <a:defRPr/>
            </a:pPr>
            <a:endParaRPr lang="ru-RU"/>
          </a:p>
        </p:txBody>
      </p:sp>
      <p:sp>
        <p:nvSpPr>
          <p:cNvPr id="10246" name="Овал 55"/>
          <p:cNvSpPr>
            <a:spLocks noChangeArrowheads="1"/>
          </p:cNvSpPr>
          <p:nvPr/>
        </p:nvSpPr>
        <p:spPr bwMode="auto">
          <a:xfrm>
            <a:off x="8715375" y="6572250"/>
            <a:ext cx="428625" cy="28575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ru-RU">
                <a:ea typeface="Arial Unicode MS" pitchFamily="34" charset="-128"/>
                <a:cs typeface="Arial Unicode MS" pitchFamily="34" charset="-128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33238</TotalTime>
  <Words>326</Words>
  <Application>Microsoft Office PowerPoint</Application>
  <PresentationFormat>Экран (4:3)</PresentationFormat>
  <Paragraphs>88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Arial Unicode MS</vt:lpstr>
      <vt:lpstr>Оформление по умолчанию</vt:lpstr>
      <vt:lpstr>Лист Microsoft Office Excel</vt:lpstr>
      <vt:lpstr>Презентация PowerPoint</vt:lpstr>
      <vt:lpstr>НОРМАТИВНО ПРАВОВОЕ ОБЕСПЕЧЕНИЕ ПОДДЕРЖКИ  СОЦИАЛЬНО ОРИЕНТИРОВАННЫХ НЕКОММЕРЧЕСКИХ ОРГАНИЗАЦИЙ В МУРМАНСКОЙ ОБЛАСТИ</vt:lpstr>
      <vt:lpstr>ИНФОРМАЦИОННОЕ И ОРГАНИЗАЦИОННОЕ ОБЕСПЕЧЕНИЕ ПРОВЕДЕНИЯ КОНКУРСА СРЕДИ СОЦИАЛЬНО ОРИЕНТИРОВАННЫХ НЕКОММЕРЧЕСКИХ ОРГАНИЗАЦИЙ</vt:lpstr>
      <vt:lpstr>НАПРАВЛЕНИЯ ДЕЯТЕЛЬНОСТИ СО НКО – УЧАСТНИКОВ КОНКУРСА</vt:lpstr>
      <vt:lpstr>Презентация PowerPoint</vt:lpstr>
      <vt:lpstr>ДОПОЛНИТЕЛЬНЫЕ МЕРЫ ПО ПОДДЕРЖКЕ СО НКО  В МУРМАНСКОЙ ОБЛАСТИ</vt:lpstr>
      <vt:lpstr>ПРОБЛЕМЫ РАЗВИТИЯ СОЦИАЛЬНО ОРИЕНТИРОВАННЫХ    НЕКОММЕРЧЕСКИХ ОРГАНИЗАЦИЙ                               </vt:lpstr>
      <vt:lpstr>ПУТИ РЕШЕНИЯ ПРОБЛЕМ РАЗВИТИЯ СОЦИАЛЬНО ОРИЕНТИРОВАННЫХ НЕКОММЕРЧЕСКИХ ОРГАНИЗАЦИЙ </vt:lpstr>
      <vt:lpstr>ПЕРСПЕКТИВНЫЕ ФОРМЫ ОКАЗАНИЯ ПОДДЕРЖКИ СО НКО </vt:lpstr>
      <vt:lpstr>Презентация PowerPoint</vt:lpstr>
    </vt:vector>
  </TitlesOfParts>
  <Company>CSR-NW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Boze</dc:creator>
  <cp:lastModifiedBy>Андрей Максимов</cp:lastModifiedBy>
  <cp:revision>3481</cp:revision>
  <dcterms:created xsi:type="dcterms:W3CDTF">2009-07-24T09:57:27Z</dcterms:created>
  <dcterms:modified xsi:type="dcterms:W3CDTF">2012-12-12T12:06:03Z</dcterms:modified>
</cp:coreProperties>
</file>