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3" r:id="rId4"/>
    <p:sldId id="261" r:id="rId5"/>
    <p:sldId id="260" r:id="rId6"/>
    <p:sldId id="259" r:id="rId7"/>
    <p:sldId id="262" r:id="rId8"/>
    <p:sldId id="258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4" y="-1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42CD8-CABD-4B75-937B-3DB49E27E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393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09441-1483-448A-907A-754D60F07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481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B87F2-73E6-46E1-86B6-772B3A517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023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3B0C5-247D-4248-B2B3-FF45AE296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05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572DA-546A-4157-AC9D-58B1DDC9C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41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3352C-946A-4347-9734-083563F2D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981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B3C8E-875F-4D6F-82F9-75AB838DC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869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160B8-0FF2-468E-950F-21039A9ED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679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A4621-20E4-4C16-96BA-1CEE53C88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344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862CE-0E3A-44E3-AC6E-496F19F289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221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91472-25AD-4954-B0F4-0E48DC3C6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732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7BB348E-583B-4785-A9E7-011D953FF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3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4.xls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png"/><Relationship Id="rId5" Type="http://schemas.openxmlformats.org/officeDocument/2006/relationships/oleObject" Target="../embeddings/__________Microsoft_Excel5.xls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Documents and Settings\yuriryab\Рабочий стол\Карта России-Мурманс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071563"/>
            <a:ext cx="7358062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Подзаголовок 2"/>
          <p:cNvSpPr>
            <a:spLocks/>
          </p:cNvSpPr>
          <p:nvPr/>
        </p:nvSpPr>
        <p:spPr bwMode="auto">
          <a:xfrm>
            <a:off x="755650" y="4797425"/>
            <a:ext cx="36957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ru-RU" sz="14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20000"/>
              </a:spcBef>
            </a:pPr>
            <a:r>
              <a:rPr lang="ru-RU" sz="1400">
                <a:ea typeface="Arial Unicode MS" pitchFamily="34" charset="-128"/>
                <a:cs typeface="Arial Unicode MS" pitchFamily="34" charset="-128"/>
              </a:rPr>
              <a:t>Заместитель м</a:t>
            </a:r>
            <a:r>
              <a:rPr lang="ru-RU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инис</a:t>
            </a:r>
            <a:r>
              <a:rPr lang="ru-RU" sz="1400">
                <a:ea typeface="Arial Unicode MS" pitchFamily="34" charset="-128"/>
                <a:cs typeface="Arial Unicode MS" pitchFamily="34" charset="-128"/>
              </a:rPr>
              <a:t>тра</a:t>
            </a:r>
            <a:r>
              <a:rPr lang="ru-RU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труда и социального развития Мурманской  области</a:t>
            </a:r>
          </a:p>
          <a:p>
            <a:pPr>
              <a:spcBef>
                <a:spcPct val="20000"/>
              </a:spcBef>
            </a:pPr>
            <a:endParaRPr lang="ru-RU" sz="14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20000"/>
              </a:spcBef>
            </a:pPr>
            <a:r>
              <a:rPr lang="ru-RU" sz="1400">
                <a:ea typeface="Arial Unicode MS" pitchFamily="34" charset="-128"/>
                <a:cs typeface="Arial Unicode MS" pitchFamily="34" charset="-128"/>
              </a:rPr>
              <a:t>Е.И. Третьякова</a:t>
            </a:r>
          </a:p>
          <a:p>
            <a:pPr>
              <a:spcBef>
                <a:spcPct val="20000"/>
              </a:spcBef>
            </a:pPr>
            <a:endParaRPr lang="ru-RU" sz="1400"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20000"/>
              </a:spcBef>
            </a:pPr>
            <a:endParaRPr lang="ru-RU" sz="14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20000"/>
              </a:spcBef>
            </a:pPr>
            <a:endParaRPr lang="ru-RU" sz="14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052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929188"/>
            <a:ext cx="31591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Подзаголовок 2"/>
          <p:cNvSpPr>
            <a:spLocks/>
          </p:cNvSpPr>
          <p:nvPr/>
        </p:nvSpPr>
        <p:spPr bwMode="auto">
          <a:xfrm>
            <a:off x="6786563" y="817563"/>
            <a:ext cx="2357437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en-US" sz="1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0</a:t>
            </a:r>
            <a:r>
              <a:rPr lang="ru-RU" sz="1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ноября 2012 года</a:t>
            </a:r>
          </a:p>
          <a:p>
            <a:pPr>
              <a:spcBef>
                <a:spcPct val="20000"/>
              </a:spcBef>
            </a:pPr>
            <a:r>
              <a:rPr lang="ru-RU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</a:t>
            </a:r>
            <a:r>
              <a:rPr lang="ru-RU" sz="1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Мурманск</a:t>
            </a:r>
            <a:endParaRPr lang="en-GB" sz="1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4" name="Text Box 15"/>
          <p:cNvSpPr txBox="1">
            <a:spLocks noChangeArrowheads="1"/>
          </p:cNvSpPr>
          <p:nvPr/>
        </p:nvSpPr>
        <p:spPr bwMode="auto">
          <a:xfrm>
            <a:off x="1187450" y="2598738"/>
            <a:ext cx="72723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 организации реабилитации инвалидов войны и боевых действий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36513" y="0"/>
            <a:ext cx="6769101" cy="549275"/>
          </a:xfrm>
        </p:spPr>
        <p:txBody>
          <a:bodyPr/>
          <a:lstStyle/>
          <a:p>
            <a:pPr algn="l" eaLnBrk="1" hangingPunct="1"/>
            <a:r>
              <a:rPr lang="ru-RU" sz="20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ЧИСЛЕННОСТЬ ОТЕЛЬНЫХ КАТЕГОРИЙ ГРАЖДАН</a:t>
            </a:r>
          </a:p>
        </p:txBody>
      </p:sp>
      <p:graphicFrame>
        <p:nvGraphicFramePr>
          <p:cNvPr id="3075" name="Object 4"/>
          <p:cNvGraphicFramePr>
            <a:graphicFrameLocks noChangeAspect="1"/>
          </p:cNvGraphicFramePr>
          <p:nvPr/>
        </p:nvGraphicFramePr>
        <p:xfrm>
          <a:off x="250825" y="1125538"/>
          <a:ext cx="8404225" cy="511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3" imgW="8407113" imgH="5108891" progId="Excel.Chart.8">
                  <p:embed/>
                </p:oleObj>
              </mc:Choice>
              <mc:Fallback>
                <p:oleObj r:id="rId3" imgW="8407113" imgH="5108891" progId="Excel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125538"/>
                        <a:ext cx="8404225" cy="511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913" y="0"/>
            <a:ext cx="109061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8609013" y="6453188"/>
            <a:ext cx="392112" cy="28416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</p:nvPr>
        </p:nvSpPr>
        <p:spPr>
          <a:xfrm>
            <a:off x="-11113" y="0"/>
            <a:ext cx="6300788" cy="476250"/>
          </a:xfrm>
        </p:spPr>
        <p:txBody>
          <a:bodyPr/>
          <a:lstStyle/>
          <a:p>
            <a:r>
              <a:rPr lang="ru-RU" sz="2000" smtClean="0"/>
              <a:t>ЧИСЛЕННОСТЬ ВЕТЕРАНОВ ВОВ НА 01.01.2012</a:t>
            </a:r>
          </a:p>
        </p:txBody>
      </p:sp>
      <p:graphicFrame>
        <p:nvGraphicFramePr>
          <p:cNvPr id="4099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273050" y="1392238"/>
          <a:ext cx="7840663" cy="407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r:id="rId3" imgW="7840135" imgH="4078577" progId="Excel.Chart.8">
                  <p:embed/>
                </p:oleObj>
              </mc:Choice>
              <mc:Fallback>
                <p:oleObj r:id="rId3" imgW="7840135" imgH="4078577" progId="Excel.Chart.8">
                  <p:embed/>
                  <p:pic>
                    <p:nvPicPr>
                      <p:cNvPr id="0" name="Object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392238"/>
                        <a:ext cx="7840663" cy="407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0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913" y="0"/>
            <a:ext cx="109061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8609013" y="6453188"/>
            <a:ext cx="392112" cy="28416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913" y="0"/>
            <a:ext cx="109061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69" name="Group 73"/>
          <p:cNvGraphicFramePr>
            <a:graphicFrameLocks noGrp="1"/>
          </p:cNvGraphicFramePr>
          <p:nvPr/>
        </p:nvGraphicFramePr>
        <p:xfrm>
          <a:off x="250825" y="981075"/>
          <a:ext cx="8353425" cy="5419725"/>
        </p:xfrm>
        <a:graphic>
          <a:graphicData uri="http://schemas.openxmlformats.org/drawingml/2006/table">
            <a:tbl>
              <a:tblPr/>
              <a:tblGrid>
                <a:gridCol w="671513"/>
                <a:gridCol w="2644775"/>
                <a:gridCol w="2540000"/>
                <a:gridCol w="2497137"/>
              </a:tblGrid>
              <a:tr h="1152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Количество граждан, получающих оздоровление за пределами Мурманской области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(чел)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Количество граждан, получающих оздоровление  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на территории Мурманской области (чел)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Граждане старше 70 лет, получающих  оздоровление  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на территории Мурманской области (чел)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2005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113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2006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120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2007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120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2008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494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2009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530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2010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657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54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2011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1419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2012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1285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11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2013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1311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606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2014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1350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606</a:t>
                      </a:r>
                    </a:p>
                  </a:txBody>
                  <a:tcPr marL="51956" marR="51956" marT="0" marB="0" horzOverflow="overflow">
                    <a:lnL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8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A"/>
                    </a:solidFill>
                  </a:tcPr>
                </a:tc>
              </a:tr>
            </a:tbl>
          </a:graphicData>
        </a:graphic>
      </p:graphicFrame>
      <p:sp>
        <p:nvSpPr>
          <p:cNvPr id="9" name="Овал 8"/>
          <p:cNvSpPr/>
          <p:nvPr/>
        </p:nvSpPr>
        <p:spPr>
          <a:xfrm>
            <a:off x="8751888" y="6573838"/>
            <a:ext cx="392112" cy="28416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186" name="Text Box 67"/>
          <p:cNvSpPr txBox="1">
            <a:spLocks noChangeArrowheads="1"/>
          </p:cNvSpPr>
          <p:nvPr/>
        </p:nvSpPr>
        <p:spPr bwMode="auto">
          <a:xfrm>
            <a:off x="250825" y="280988"/>
            <a:ext cx="7634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187" name="Text Box 68"/>
          <p:cNvSpPr txBox="1">
            <a:spLocks noChangeArrowheads="1"/>
          </p:cNvSpPr>
          <p:nvPr/>
        </p:nvSpPr>
        <p:spPr bwMode="auto">
          <a:xfrm>
            <a:off x="0" y="0"/>
            <a:ext cx="77771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КОЛИЧЕСТВО ВЕТЕРАНОВ И РЕАБИЛИТИРОВАННЫХ ГРАЖДАН, ОХВАЧЕННЫХ ОЗДОРОВЛЕНИЕМ </a:t>
            </a:r>
          </a:p>
          <a:p>
            <a:pPr eaLnBrk="1" hangingPunct="1"/>
            <a:r>
              <a:rPr lang="ru-RU" sz="2000"/>
              <a:t>С 2005 ПО 2014 ГОДЫ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7740650" cy="925513"/>
          </a:xfrm>
        </p:spPr>
        <p:txBody>
          <a:bodyPr/>
          <a:lstStyle/>
          <a:p>
            <a:pPr algn="l" eaLnBrk="1" hangingPunct="1"/>
            <a:r>
              <a:rPr lang="ru-RU" sz="2000" smtClean="0"/>
              <a:t>КОЛИЧЕСТВО ОТДОХНУВШИХ ВЕТЕРАНОВ И РЕАБИЛИТИРОВАННЫХ ГРАЖДАН ЗА ПРЕДЫДУЩИЕ 7 ЛЕТ</a:t>
            </a: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776288" y="1376363"/>
          <a:ext cx="7481887" cy="410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r:id="rId3" imgW="7486537" imgH="4102964" progId="Excel.Chart.8">
                  <p:embed/>
                </p:oleObj>
              </mc:Choice>
              <mc:Fallback>
                <p:oleObj r:id="rId3" imgW="7486537" imgH="4102964" progId="Excel.Char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288" y="1376363"/>
                        <a:ext cx="7481887" cy="410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8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913" y="0"/>
            <a:ext cx="109061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 7"/>
          <p:cNvSpPr/>
          <p:nvPr/>
        </p:nvSpPr>
        <p:spPr>
          <a:xfrm>
            <a:off x="8609013" y="6453188"/>
            <a:ext cx="392112" cy="28416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6150" name="TextBox 1"/>
          <p:cNvSpPr txBox="1">
            <a:spLocks noChangeArrowheads="1"/>
          </p:cNvSpPr>
          <p:nvPr/>
        </p:nvSpPr>
        <p:spPr bwMode="auto">
          <a:xfrm>
            <a:off x="1116013" y="1196975"/>
            <a:ext cx="6477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/>
              <a:t>Чел.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4546600" y="1125538"/>
            <a:ext cx="4032250" cy="46069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0825" y="1125538"/>
            <a:ext cx="4033838" cy="46069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125538"/>
            <a:ext cx="3457575" cy="1223962"/>
          </a:xfrm>
        </p:spPr>
        <p:txBody>
          <a:bodyPr/>
          <a:lstStyle/>
          <a:p>
            <a:pPr eaLnBrk="1" hangingPunct="1"/>
            <a:r>
              <a:rPr lang="ru-RU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Численность граждан, охваченных оздоровлением за период 2010-2012 годы</a:t>
            </a:r>
            <a:br>
              <a:rPr lang="ru-RU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sz="160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00613" y="1198563"/>
            <a:ext cx="3167062" cy="1006475"/>
          </a:xfrm>
        </p:spPr>
        <p:txBody>
          <a:bodyPr/>
          <a:lstStyle/>
          <a:p>
            <a:pPr eaLnBrk="1" hangingPunct="1"/>
            <a:r>
              <a:rPr lang="ru-RU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Численность граждан, планируемых оздоровить в 2013-2014 годах</a:t>
            </a:r>
          </a:p>
          <a:p>
            <a:pPr eaLnBrk="1" hangingPunct="1"/>
            <a:endParaRPr lang="ru-RU" sz="160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7174" name="Object 4"/>
          <p:cNvGraphicFramePr>
            <a:graphicFrameLocks noChangeAspect="1"/>
          </p:cNvGraphicFramePr>
          <p:nvPr/>
        </p:nvGraphicFramePr>
        <p:xfrm>
          <a:off x="417513" y="2657475"/>
          <a:ext cx="2987675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r:id="rId3" imgW="2993395" imgH="2877561" progId="Excel.Chart.8">
                  <p:embed/>
                </p:oleObj>
              </mc:Choice>
              <mc:Fallback>
                <p:oleObj r:id="rId3" imgW="2993395" imgH="2877561" progId="Excel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513" y="2657475"/>
                        <a:ext cx="2987675" cy="287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5"/>
          <p:cNvGraphicFramePr>
            <a:graphicFrameLocks noChangeAspect="1"/>
          </p:cNvGraphicFramePr>
          <p:nvPr/>
        </p:nvGraphicFramePr>
        <p:xfrm>
          <a:off x="4521200" y="2514600"/>
          <a:ext cx="3327400" cy="288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r:id="rId5" imgW="3328704" imgH="2883658" progId="Excel.Chart.8">
                  <p:embed/>
                </p:oleObj>
              </mc:Choice>
              <mc:Fallback>
                <p:oleObj r:id="rId5" imgW="3328704" imgH="2883658" progId="Excel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200" y="2514600"/>
                        <a:ext cx="3327400" cy="288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TextBox 4"/>
          <p:cNvSpPr txBox="1">
            <a:spLocks noChangeArrowheads="1"/>
          </p:cNvSpPr>
          <p:nvPr/>
        </p:nvSpPr>
        <p:spPr bwMode="auto">
          <a:xfrm>
            <a:off x="3175" y="71438"/>
            <a:ext cx="7737475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ЧИСЛЕННОСТЬ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ВЕТЕРАНОВ И РЕАБИОЛИТРОВАННЫХ ГРАЖДАН, ОХВАЧЕННЫХ ОЗДОРОВИТЕЛЬНЫМИ МЕРОПРИЯТИЯМИ</a:t>
            </a:r>
            <a:r>
              <a:rPr lang="ru-RU" sz="2200">
                <a:ea typeface="Arial Unicode MS" pitchFamily="34" charset="-128"/>
                <a:cs typeface="Arial Unicode MS" pitchFamily="34" charset="-128"/>
              </a:rPr>
              <a:t> С 2010 ПО 2014 ГОДЫ</a:t>
            </a:r>
            <a:endParaRPr lang="ru-RU" sz="2200"/>
          </a:p>
        </p:txBody>
      </p:sp>
      <p:pic>
        <p:nvPicPr>
          <p:cNvPr id="7177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913" y="0"/>
            <a:ext cx="109061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вал 14"/>
          <p:cNvSpPr/>
          <p:nvPr/>
        </p:nvSpPr>
        <p:spPr>
          <a:xfrm>
            <a:off x="8609013" y="6453188"/>
            <a:ext cx="392112" cy="28416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179" name="TextBox 1"/>
          <p:cNvSpPr txBox="1">
            <a:spLocks noChangeArrowheads="1"/>
          </p:cNvSpPr>
          <p:nvPr/>
        </p:nvSpPr>
        <p:spPr bwMode="auto">
          <a:xfrm>
            <a:off x="468313" y="2133600"/>
            <a:ext cx="6477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/>
              <a:t>Чел.</a:t>
            </a:r>
          </a:p>
        </p:txBody>
      </p:sp>
      <p:sp>
        <p:nvSpPr>
          <p:cNvPr id="7180" name="TextBox 1"/>
          <p:cNvSpPr txBox="1">
            <a:spLocks noChangeArrowheads="1"/>
          </p:cNvSpPr>
          <p:nvPr/>
        </p:nvSpPr>
        <p:spPr bwMode="auto">
          <a:xfrm>
            <a:off x="4643438" y="2133600"/>
            <a:ext cx="64928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/>
              <a:t>Чел.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7058025" cy="850900"/>
          </a:xfrm>
        </p:spPr>
        <p:txBody>
          <a:bodyPr/>
          <a:lstStyle/>
          <a:p>
            <a:pPr algn="l"/>
            <a:r>
              <a:rPr lang="ru-RU" sz="2000" smtClean="0"/>
              <a:t>ПРОЕКТ «САНАТОРИЙ НА ДОМУ» ДЛЯ ЛИЦ, СОСТОЯНИЕ ЗДОРОВЬЯ КОТОРЫХ НЕ ПОЗВОЛЯЕТ ПРЕБЫВАТЬ В ОЗДОРОВИТЕЛЬНОМ УЧРЕЖДЕНИИ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08625" y="5734050"/>
            <a:ext cx="3116263" cy="5746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 smtClean="0"/>
              <a:t>Обеспечение питанием</a:t>
            </a:r>
          </a:p>
        </p:txBody>
      </p:sp>
      <p:pic>
        <p:nvPicPr>
          <p:cNvPr id="8196" name="Picture 4" descr="35BASLCAF9NU82CAB1S5S4CAMLHGO1CAY6V3GNCA81OUOQCABM7YWBCAPBIVMACATMXGL7CAEBHV3NCAI0FLS7CAOHY5Z7CAI0UBKBCARISVF9CANFBV2PCA4U368FCAQIK1P3CAR5IW2YCAGSRJ25CAM274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349500"/>
            <a:ext cx="27368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Vojna-1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12875"/>
            <a:ext cx="280828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ISQ0EZCA63FBD1CA85F8DBCAAAXC1TCA301CK5CAO9SOXBCACVGZDZCAOWB3AKCA3W1RY7CA0H2OQ8CAXTVXPHCAIVUJPLCAG0DWS5CA15NSFZCAFDXZPZCALORCR7CAPEKU12CALBA0TICA20VFIJCA7OTCT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997200"/>
            <a:ext cx="2519363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вал 14"/>
          <p:cNvSpPr/>
          <p:nvPr/>
        </p:nvSpPr>
        <p:spPr>
          <a:xfrm>
            <a:off x="8609013" y="6453188"/>
            <a:ext cx="392112" cy="28416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395288" y="4168775"/>
            <a:ext cx="28082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Курс – 21 день</a:t>
            </a:r>
          </a:p>
        </p:txBody>
      </p:sp>
      <p:sp>
        <p:nvSpPr>
          <p:cNvPr id="8202" name="Text Box 12"/>
          <p:cNvSpPr txBox="1">
            <a:spLocks noChangeArrowheads="1"/>
          </p:cNvSpPr>
          <p:nvPr/>
        </p:nvSpPr>
        <p:spPr bwMode="auto">
          <a:xfrm>
            <a:off x="808038" y="3665538"/>
            <a:ext cx="21796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8203" name="Text Box 16"/>
          <p:cNvSpPr txBox="1">
            <a:spLocks noChangeArrowheads="1"/>
          </p:cNvSpPr>
          <p:nvPr/>
        </p:nvSpPr>
        <p:spPr bwMode="auto">
          <a:xfrm>
            <a:off x="2916238" y="4724400"/>
            <a:ext cx="3168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Обеспечение медицинскими услугами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Documents and Settings\yuriryab\Рабочий стол\Карта России-Мурманс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928813"/>
            <a:ext cx="7500937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" y="142875"/>
            <a:ext cx="8786813" cy="178593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0" dirty="0">
              <a:latin typeface="Century Gothic" pitchFamily="34" charset="0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0" dirty="0">
              <a:latin typeface="Century Gothic" pitchFamily="34" charset="0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latin typeface="Century Gothic" pitchFamily="34" charset="0"/>
                <a:ea typeface="+mj-ea"/>
                <a:cs typeface="+mj-cs"/>
              </a:rPr>
              <a:t>Благодарю за внимание!</a:t>
            </a:r>
            <a:r>
              <a:rPr lang="ru-RU" sz="2300" dirty="0">
                <a:latin typeface="Century Gothic" pitchFamily="34" charset="0"/>
                <a:ea typeface="+mj-ea"/>
                <a:cs typeface="+mj-cs"/>
              </a:rPr>
              <a:t/>
            </a:r>
            <a:br>
              <a:rPr lang="ru-RU" sz="2300" dirty="0">
                <a:latin typeface="Century Gothic" pitchFamily="34" charset="0"/>
                <a:ea typeface="+mj-ea"/>
                <a:cs typeface="+mj-cs"/>
              </a:rPr>
            </a:br>
            <a:endParaRPr lang="en-GB" sz="2300" dirty="0"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9220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156</Words>
  <Application>Microsoft Office PowerPoint</Application>
  <PresentationFormat>Экран (4:3)</PresentationFormat>
  <Paragraphs>108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Arial Unicode MS</vt:lpstr>
      <vt:lpstr>Times New Roman</vt:lpstr>
      <vt:lpstr>Century Gothic</vt:lpstr>
      <vt:lpstr>Оформление по умолчанию</vt:lpstr>
      <vt:lpstr>Диаграмма Microsoft Excel</vt:lpstr>
      <vt:lpstr>Презентация PowerPoint</vt:lpstr>
      <vt:lpstr>ЧИСЛЕННОСТЬ ОТЕЛЬНЫХ КАТЕГОРИЙ ГРАЖДАН</vt:lpstr>
      <vt:lpstr>ЧИСЛЕННОСТЬ ВЕТЕРАНОВ ВОВ НА 01.01.2012</vt:lpstr>
      <vt:lpstr>Презентация PowerPoint</vt:lpstr>
      <vt:lpstr>КОЛИЧЕСТВО ОТДОХНУВШИХ ВЕТЕРАНОВ И РЕАБИЛИТИРОВАННЫХ ГРАЖДАН ЗА ПРЕДЫДУЩИЕ 7 ЛЕТ</vt:lpstr>
      <vt:lpstr>Численность граждан, охваченных оздоровлением за период 2010-2012 годы </vt:lpstr>
      <vt:lpstr>ПРОЕКТ «САНАТОРИЙ НА ДОМУ» ДЛЯ ЛИЦ, СОСТОЯНИЕ ЗДОРОВЬЯ КОТОРЫХ НЕ ПОЗВОЛЯЕТ ПРЕБЫВАТЬ В ОЗДОРОВИТЕЛЬНОМ УЧРЕЖДЕНИИ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Kiper</dc:creator>
  <cp:lastModifiedBy>Андрей Максимов</cp:lastModifiedBy>
  <cp:revision>21</cp:revision>
  <dcterms:created xsi:type="dcterms:W3CDTF">2012-11-14T12:59:23Z</dcterms:created>
  <dcterms:modified xsi:type="dcterms:W3CDTF">2012-12-12T12:02:07Z</dcterms:modified>
</cp:coreProperties>
</file>