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008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4"/>
    <p:restoredTop sz="94700"/>
  </p:normalViewPr>
  <p:slideViewPr>
    <p:cSldViewPr snapToGrid="0" snapToObjects="1">
      <p:cViewPr varScale="1">
        <p:scale>
          <a:sx n="102" d="100"/>
          <a:sy n="102" d="100"/>
        </p:scale>
        <p:origin x="948" y="96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</a:t>
            </a:r>
            <a:r>
              <a:rPr lang="ru-RU" dirty="0" smtClean="0"/>
              <a:t>83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7.3287423727419906E-2"/>
                  <c:y val="5.0545688497256235E-2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>
                        <a:latin typeface="+mn-lt"/>
                        <a:cs typeface="Times New Roman" pitchFamily="18" charset="0"/>
                      </a:rPr>
                      <a:t>24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0022989756974691"/>
                  <c:y val="-0.16486588800849031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>
                        <a:latin typeface="+mn-lt"/>
                        <a:cs typeface="Times New Roman" pitchFamily="18" charset="0"/>
                      </a:rPr>
                      <a:t>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829307545923338E-3"/>
                  <c:y val="-0.26965589421775443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>
                        <a:latin typeface="+mn-lt"/>
                        <a:cs typeface="Times New Roman" pitchFamily="18" charset="0"/>
                      </a:rPr>
                      <a:t>16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348755212517933"/>
                  <c:y val="2.2127732002844142E-2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>
                        <a:latin typeface="+mn-lt"/>
                        <a:cs typeface="Times New Roman" pitchFamily="18" charset="0"/>
                      </a:rPr>
                      <a:t>36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3C-C940-BD69-3F9EAD5783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7</c:v>
                </c:pt>
                <c:pt idx="2">
                  <c:v>16</c:v>
                </c:pt>
                <c:pt idx="3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985888725631786E-2"/>
          <c:y val="8.6197926341193734E-2"/>
          <c:w val="0.59613616479758202"/>
          <c:h val="0.890080917850425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Lbl>
              <c:idx val="0"/>
              <c:layout>
                <c:manualLayout>
                  <c:x val="-6.0832318209027701E-2"/>
                  <c:y val="0.12996694990713303"/>
                </c:manualLayout>
              </c:layout>
              <c:tx>
                <c:rich>
                  <a:bodyPr/>
                  <a:lstStyle/>
                  <a:p>
                    <a:r>
                      <a:rPr lang="en-US" sz="3200" b="1" dirty="0" smtClean="0"/>
                      <a:t>18%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9138379233696344E-2"/>
                  <c:y val="-0.1018412072215207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0436524381820775E-2"/>
                  <c:y val="-0.1791254643136859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568988685026772E-2"/>
                  <c:y val="-0.1837410778065651"/>
                </c:manualLayout>
              </c:layout>
              <c:tx>
                <c:rich>
                  <a:bodyPr/>
                  <a:lstStyle/>
                  <a:p>
                    <a:r>
                      <a:rPr lang="en-US" sz="3200" b="1" dirty="0" smtClean="0"/>
                      <a:t>12%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6864751953852664E-2"/>
                  <c:y val="-0.1323806940502539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8375591807004962E-2"/>
                  <c:y val="-9.844934453674314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0145256962496872E-2"/>
                  <c:y val="0.111441561149117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50800" dir="600000" algn="ctr" rotWithShape="0">
                  <a:srgbClr val="000000">
                    <a:alpha val="43137"/>
                  </a:srgbClr>
                </a:outerShdw>
              </a:effectLst>
            </c:spPr>
            <c:txPr>
              <a:bodyPr anchor="t" anchorCtr="0"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Добыча полезных ископаемых - 4  сл.</c:v>
                </c:pt>
                <c:pt idx="1">
                  <c:v>Строительство (зданий сооружений, автомобильных дорого и т.п.) - 5  сл.</c:v>
                </c:pt>
                <c:pt idx="2">
                  <c:v>Здравоохранение  - 3  сл.</c:v>
                </c:pt>
                <c:pt idx="3">
                  <c:v>Деятельность, связанная с обеспечением безопасности - 3  сл.</c:v>
                </c:pt>
                <c:pt idx="4">
                  <c:v>Деятельность в сфере ЖКХ - 2  сл.</c:v>
                </c:pt>
                <c:pt idx="5">
                  <c:v>Деятельность в сфере общественного транспорта - 2  сл.</c:v>
                </c:pt>
                <c:pt idx="6">
                  <c:v>Прочие виды экономической деятельности - 5  сл.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0.04</c:v>
                </c:pt>
                <c:pt idx="1">
                  <c:v>0.05</c:v>
                </c:pt>
                <c:pt idx="2">
                  <c:v>0.03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  <c:pt idx="6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Добыча полезных ископаемых - 4  сл.</c:v>
                </c:pt>
                <c:pt idx="1">
                  <c:v>Строительство (зданий сооружений, автомобильных дорого и т.п.) - 5  сл.</c:v>
                </c:pt>
                <c:pt idx="2">
                  <c:v>Здравоохранение  - 3  сл.</c:v>
                </c:pt>
                <c:pt idx="3">
                  <c:v>Деятельность, связанная с обеспечением безопасности - 3  сл.</c:v>
                </c:pt>
                <c:pt idx="4">
                  <c:v>Деятельность в сфере ЖКХ - 2  сл.</c:v>
                </c:pt>
                <c:pt idx="5">
                  <c:v>Деятельность в сфере общественного транспорта - 2  сл.</c:v>
                </c:pt>
                <c:pt idx="6">
                  <c:v>Прочие виды экономической деятельности - 5  сл.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466509270073307"/>
          <c:y val="4.0501843005358272E-2"/>
          <c:w val="0.27981656599145205"/>
          <c:h val="0.88021745919544236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776233658588048E-2"/>
          <c:y val="4.613964854218669E-2"/>
          <c:w val="0.93522376634141191"/>
          <c:h val="0.50412958356155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>
                <c:manualLayout>
                  <c:x val="-7.2950647562489604E-2"/>
                  <c:y val="2.38149532268235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30 %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5801726516657152E-2"/>
                  <c:y val="-0.175318408198092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34 %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4461955003599484E-2"/>
                  <c:y val="4.07922931242196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1980715751536243E-2"/>
                  <c:y val="5.87043887948762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ctr" anchorCtr="1"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Нарушенте ПДД - 7 сл.</c:v>
                </c:pt>
                <c:pt idx="1">
                  <c:v>Неудовлетворительная организация работ  - 8 сл.</c:v>
                </c:pt>
                <c:pt idx="2">
                  <c:v>Необеспечение безопасности работника - 2 сл.</c:v>
                </c:pt>
                <c:pt idx="3">
                  <c:v>Нарушение требований безопасности, трудовой и производственной дисциплины - 2 сл. </c:v>
                </c:pt>
                <c:pt idx="4">
                  <c:v>Личная неосторожность - 2 сл. </c:v>
                </c:pt>
                <c:pt idx="5">
                  <c:v>Противоправные действия третьих лиц - 1 сл.</c:v>
                </c:pt>
                <c:pt idx="6">
                  <c:v>Ухудшение состояния здоровья - 1 сл.</c:v>
                </c:pt>
                <c:pt idx="7">
                  <c:v>Травма в результате падения неустановленного предмета - 1 сл.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7.0000000000000007E-2</c:v>
                </c:pt>
                <c:pt idx="1">
                  <c:v>0.08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1.5559745869911075E-2"/>
          <c:y val="0.51599485375085641"/>
          <c:w val="0.80271168164787199"/>
          <c:h val="0.48349711554910557"/>
        </c:manualLayout>
      </c:layout>
      <c:overlay val="0"/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77025722787170692"/>
          <c:w val="0.94350442066977491"/>
          <c:h val="0.21658886817216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046398734887913E-2"/>
          <c:y val="4.613964854218669E-2"/>
          <c:w val="0.96595360126511209"/>
          <c:h val="0.521668122169731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29 %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21 %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7"/>
                <c:pt idx="0">
                  <c:v>Транспортные происшествия - 7 сл.</c:v>
                </c:pt>
                <c:pt idx="1">
                  <c:v>Удары падающими предметами и деталями - 5 сл.</c:v>
                </c:pt>
                <c:pt idx="2">
                  <c:v>Падение пострадавшего с высоты - 4 сл.</c:v>
                </c:pt>
                <c:pt idx="3">
                  <c:v>Воздействие движущихся, разлетающихся, вращающихся предметов, деталей, машин и т.д. - 3 сл.</c:v>
                </c:pt>
                <c:pt idx="4">
                  <c:v>Обрушение и осыпь земляных масс, скал, камней, снега и др - 2 сл.</c:v>
                </c:pt>
                <c:pt idx="5">
                  <c:v>Контактные удары при столкновении с движущимися предметами, деталями и машинами - 2 сл.</c:v>
                </c:pt>
                <c:pt idx="6">
                  <c:v>Повреждения в результате противоправных действий других лиц - 1 сл.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7.0000000000000007E-2</c:v>
                </c:pt>
                <c:pt idx="1">
                  <c:v>0.05</c:v>
                </c:pt>
                <c:pt idx="2">
                  <c:v>0.04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  <c:pt idx="6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1.9590740255644619E-2"/>
          <c:y val="0.63122702274503328"/>
          <c:w val="0.70587461420793773"/>
          <c:h val="0.35561907329883513"/>
        </c:manualLayout>
      </c:layout>
      <c:overlay val="0"/>
      <c:spPr>
        <a:solidFill>
          <a:schemeClr val="bg2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2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="" xmlns:a16="http://schemas.microsoft.com/office/drawing/2014/main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12.01.2022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</a:p>
          <a:p>
            <a:pPr algn="ctr"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2021 год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6094053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883489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4785634"/>
              </p:ext>
            </p:extLst>
          </p:nvPr>
        </p:nvGraphicFramePr>
        <p:xfrm>
          <a:off x="471488" y="913167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116060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9498691"/>
              </p:ext>
            </p:extLst>
          </p:nvPr>
        </p:nvGraphicFramePr>
        <p:xfrm>
          <a:off x="471488" y="913167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2017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2021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1511"/>
              </p:ext>
            </p:extLst>
          </p:nvPr>
        </p:nvGraphicFramePr>
        <p:xfrm>
          <a:off x="345586" y="879743"/>
          <a:ext cx="11715234" cy="58420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52539">
                  <a:extLst>
                    <a:ext uri="{9D8B030D-6E8A-4147-A177-3AD203B41FA5}">
                      <a16:colId xmlns="" xmlns:a16="http://schemas.microsoft.com/office/drawing/2014/main" val="3124924113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215260258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1139690700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1057909463"/>
                    </a:ext>
                  </a:extLst>
                </a:gridCol>
                <a:gridCol w="1952539">
                  <a:extLst>
                    <a:ext uri="{9D8B030D-6E8A-4147-A177-3AD203B41FA5}">
                      <a16:colId xmlns="" xmlns:a16="http://schemas.microsoft.com/office/drawing/2014/main" val="3305628439"/>
                    </a:ext>
                  </a:extLst>
                </a:gridCol>
                <a:gridCol w="1952539"/>
              </a:tblGrid>
              <a:tr h="481929">
                <a:tc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2017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2018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2019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Muller Narrow ExtraBold" pitchFamily="2" charset="0"/>
                        </a:rPr>
                        <a:t>2020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Muller Narrow ExtraBold" pitchFamily="2" charset="0"/>
                        </a:rPr>
                        <a:t>202</a:t>
                      </a:r>
                      <a:r>
                        <a:rPr lang="ru-RU" b="1" i="0" dirty="0" smtClean="0">
                          <a:latin typeface="Muller Narrow ExtraBold" pitchFamily="2" charset="0"/>
                        </a:rPr>
                        <a:t>1</a:t>
                      </a:r>
                      <a:endParaRPr lang="ru-RU" b="1" i="0" dirty="0"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50191365"/>
                  </a:ext>
                </a:extLst>
              </a:tr>
              <a:tr h="150558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86581650"/>
                  </a:ext>
                </a:extLst>
              </a:tr>
              <a:tr h="1399074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69096092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0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61656796"/>
                  </a:ext>
                </a:extLst>
              </a:tr>
              <a:tr h="1136683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23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18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Muller Narrow ExtraBold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4481</TotalTime>
  <Words>154</Words>
  <Application>Microsoft Office PowerPoint</Application>
  <PresentationFormat>Произвольный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Пахалков А.А.</cp:lastModifiedBy>
  <cp:revision>214</cp:revision>
  <cp:lastPrinted>2022-01-12T15:19:15Z</cp:lastPrinted>
  <dcterms:created xsi:type="dcterms:W3CDTF">2019-09-18T12:34:40Z</dcterms:created>
  <dcterms:modified xsi:type="dcterms:W3CDTF">2022-01-13T07:14:54Z</dcterms:modified>
</cp:coreProperties>
</file>